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7" r:id="rId41"/>
    <p:sldId id="295" r:id="rId42"/>
    <p:sldId id="296" r:id="rId4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664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3236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7.xml"/><Relationship Id="rId3" Type="http://schemas.openxmlformats.org/officeDocument/2006/relationships/image" Target="../media/image4.png"/><Relationship Id="rId7" Type="http://schemas.openxmlformats.org/officeDocument/2006/relationships/slide" Target="../slides/slide7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d521041e46103c3b205eaf#tid=68da2f9666391f0009f96529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4464" y="4142232"/>
            <a:ext cx="3419856" cy="8961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84464" y="4142232"/>
            <a:ext cx="3419856" cy="89611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必修  第三册  RJB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896112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88" y="2953512"/>
            <a:ext cx="768096" cy="7680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5257800"/>
            <a:ext cx="768096" cy="768096"/>
          </a:xfrm>
          <a:prstGeom prst="rect">
            <a:avLst/>
          </a:prstGeom>
        </p:spPr>
      </p:pic>
      <p:sp>
        <p:nvSpPr>
          <p:cNvPr id="7" name="MasterShapeName"/>
          <p:cNvSpPr/>
          <p:nvPr/>
        </p:nvSpPr>
        <p:spPr>
          <a:xfrm>
            <a:off x="5504688" y="896112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8" name="MasterShapeName"/>
          <p:cNvSpPr/>
          <p:nvPr/>
        </p:nvSpPr>
        <p:spPr>
          <a:xfrm>
            <a:off x="5504688" y="2953512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9" name="MasterShapeName"/>
          <p:cNvSpPr/>
          <p:nvPr/>
        </p:nvSpPr>
        <p:spPr>
          <a:xfrm>
            <a:off x="5504688" y="5257800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03</a:t>
            </a:r>
            <a:endParaRPr lang="en-US" sz="2400" dirty="0"/>
          </a:p>
        </p:txBody>
      </p:sp>
      <p:sp>
        <p:nvSpPr>
          <p:cNvPr id="10" name="MasterShapeName?linknodeid=974259de9&amp;color=RGB(0,96,96)">
            <a:hlinkClick r:id="rId6" action="ppaction://hlinksldjump"/>
          </p:cNvPr>
          <p:cNvSpPr/>
          <p:nvPr/>
        </p:nvSpPr>
        <p:spPr>
          <a:xfrm>
            <a:off x="6803136" y="969264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知识绘</a:t>
            </a:r>
            <a:endParaRPr lang="en-US" sz="2400" dirty="0"/>
          </a:p>
        </p:txBody>
      </p:sp>
      <p:sp>
        <p:nvSpPr>
          <p:cNvPr id="11" name="MasterShapeName?linknodeid=140fc707e&amp;color=RGB(0,96,96)">
            <a:hlinkClick r:id="rId7" action="ppaction://hlinksldjump"/>
          </p:cNvPr>
          <p:cNvSpPr/>
          <p:nvPr/>
        </p:nvSpPr>
        <p:spPr>
          <a:xfrm>
            <a:off x="6803136" y="3026664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题型诀</a:t>
            </a:r>
            <a:endParaRPr lang="en-US" sz="2400" dirty="0"/>
          </a:p>
        </p:txBody>
      </p:sp>
      <p:sp>
        <p:nvSpPr>
          <p:cNvPr id="12" name="MasterShapeName?linknodeid=85a9e2ceb&amp;color=RGB(0,96,96)">
            <a:hlinkClick r:id="rId8" action="ppaction://hlinksldjump"/>
          </p:cNvPr>
          <p:cNvSpPr/>
          <p:nvPr/>
        </p:nvSpPr>
        <p:spPr>
          <a:xfrm>
            <a:off x="6803136" y="5413248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巩固练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7" Type="http://schemas.openxmlformats.org/officeDocument/2006/relationships/image" Target="../media/image7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7" Type="http://schemas.openxmlformats.org/officeDocument/2006/relationships/image" Target="../media/image9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9.png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2.png"/><Relationship Id="rId4" Type="http://schemas.openxmlformats.org/officeDocument/2006/relationships/image" Target="../media/image10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5.png"/><Relationship Id="rId4" Type="http://schemas.openxmlformats.org/officeDocument/2006/relationships/image" Target="../media/image10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7" Type="http://schemas.openxmlformats.org/officeDocument/2006/relationships/image" Target="../media/image11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9.png"/><Relationship Id="rId5" Type="http://schemas.openxmlformats.org/officeDocument/2006/relationships/image" Target="../media/image108.png"/><Relationship Id="rId4" Type="http://schemas.openxmlformats.org/officeDocument/2006/relationships/image" Target="../media/image10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3.png"/><Relationship Id="rId4" Type="http://schemas.openxmlformats.org/officeDocument/2006/relationships/image" Target="../media/image11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6.png"/><Relationship Id="rId4" Type="http://schemas.openxmlformats.org/officeDocument/2006/relationships/image" Target="../media/image115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7" Type="http://schemas.openxmlformats.org/officeDocument/2006/relationships/image" Target="../media/image123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2.png"/><Relationship Id="rId5" Type="http://schemas.openxmlformats.org/officeDocument/2006/relationships/image" Target="../media/image121.png"/><Relationship Id="rId4" Type="http://schemas.openxmlformats.org/officeDocument/2006/relationships/image" Target="../media/image12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7.png"/><Relationship Id="rId4" Type="http://schemas.openxmlformats.org/officeDocument/2006/relationships/image" Target="../media/image126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0.png"/><Relationship Id="rId4" Type="http://schemas.openxmlformats.org/officeDocument/2006/relationships/image" Target="../media/image12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7" Type="http://schemas.openxmlformats.org/officeDocument/2006/relationships/slide" Target="slide2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slide" Target="slide13.xml"/><Relationship Id="rId5" Type="http://schemas.openxmlformats.org/officeDocument/2006/relationships/slide" Target="slide10.xml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56e938084?vcp=1&amp;pid=140fc707e&amp;color=97,97,244&amp;vtp=1&amp;bt=1&amp;bbb=1"/>
          <p:cNvSpPr/>
          <p:nvPr/>
        </p:nvSpPr>
        <p:spPr>
          <a:xfrm>
            <a:off x="502920" y="792000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题型2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余弦型函数的图象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BD.14_1#a77aabb43?vcp=1&amp;vop=1&amp;pid=56e938084&amp;color=0,55,96&amp;vtp=1&amp;bbb=1"/>
              <p:cNvSpPr/>
              <p:nvPr/>
            </p:nvSpPr>
            <p:spPr>
              <a:xfrm>
                <a:off x="502920" y="1183922"/>
                <a:ext cx="10570464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作出函数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内的图象.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BD.14_1#a77aabb43?vcp=1&amp;vop=1&amp;pid=56e938084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183922"/>
                <a:ext cx="10570464" cy="525463"/>
              </a:xfrm>
              <a:prstGeom prst="rect">
                <a:avLst/>
              </a:prstGeom>
              <a:blipFill>
                <a:blip r:embed="rId3"/>
                <a:stretch>
                  <a:fillRect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O_6_AN.15_1#a77aabb43?vcp=1&amp;vop=1&amp;pid=56e938084&amp;color=0,55,96&amp;vtp=1&amp;bbb=1"/>
          <p:cNvSpPr/>
          <p:nvPr/>
        </p:nvSpPr>
        <p:spPr>
          <a:xfrm>
            <a:off x="502920" y="1710147"/>
            <a:ext cx="10570464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【解】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列表：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QO_6_AN.15_2#a77aabb43?colgroup=9,4,7,7,7,7&amp;vcp=1&amp;vop=1&amp;pid=56e938084&amp;color=0,55,96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48024594"/>
                  </p:ext>
                </p:extLst>
              </p:nvPr>
            </p:nvGraphicFramePr>
            <p:xfrm>
              <a:off x="502920" y="2201637"/>
              <a:ext cx="10515600" cy="1472058"/>
            </p:xfrm>
            <a:graphic>
              <a:graphicData uri="http://schemas.openxmlformats.org/drawingml/2006/table">
                <a:tbl>
                  <a:tblPr/>
                  <a:tblGrid>
                    <a:gridCol w="233172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12471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76479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76479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76479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764792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54349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00376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π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00376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π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00376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π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00376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5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π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00376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7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π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3873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00376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00376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π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4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00376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π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π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00376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π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2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π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−1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QO_6_AN.15_2#a77aabb43?colgroup=9,4,7,7,7,7&amp;vcp=1&amp;vop=1&amp;pid=56e938084&amp;color=0,55,96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48024594"/>
                  </p:ext>
                </p:extLst>
              </p:nvPr>
            </p:nvGraphicFramePr>
            <p:xfrm>
              <a:off x="502920" y="2201637"/>
              <a:ext cx="10515600" cy="1472058"/>
            </p:xfrm>
            <a:graphic>
              <a:graphicData uri="http://schemas.openxmlformats.org/drawingml/2006/table">
                <a:tbl>
                  <a:tblPr/>
                  <a:tblGrid>
                    <a:gridCol w="233172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12471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76479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76479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76479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764792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54349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61" t="-1124" r="-351175" b="-1898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08696" t="-1124" r="-630978" b="-1898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95862" t="-1124" r="-300345" b="-1898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95862" t="-1124" r="-200345" b="-1898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97232" t="-1124" r="-101038" b="-1898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95517" t="-1124" r="-690" b="-18988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3873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61" t="-101124" r="-351175" b="-898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95862" t="-101124" r="-300345" b="-898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95862" t="-101124" r="-200345" b="-898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97232" t="-101124" r="-101038" b="-898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95517" t="-101124" r="-690" b="-8988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61" t="-279688" r="-351175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95862" t="-279688" r="-200345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6_AN.15_3#a77aabb43?vcp=1&amp;vop=1&amp;pid=56e938084&amp;color=0,55,96&amp;vtp=1&amp;bbb=1"/>
              <p:cNvSpPr/>
              <p:nvPr/>
            </p:nvSpPr>
            <p:spPr>
              <a:xfrm>
                <a:off x="502920" y="3801837"/>
                <a:ext cx="10570464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描点、连线，得函数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内的图象如图所示.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O_6_AN.15_3#a77aabb43?vcp=1&amp;vop=1&amp;pid=56e938084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801837"/>
                <a:ext cx="10570464" cy="525463"/>
              </a:xfrm>
              <a:prstGeom prst="rect">
                <a:avLst/>
              </a:prstGeom>
              <a:blipFill>
                <a:blip r:embed="rId5"/>
                <a:stretch>
                  <a:fillRect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QO_6_AN.15_4#a77aabb43?vcp=1&amp;vop=1&amp;pid=56e938084&amp;color=0,55,96&amp;tib=255,255,25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25996" y="4455062"/>
            <a:ext cx="3724313" cy="172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6_BD#c0b2a9fa0?vcp=1&amp;pid=56e938084&amp;color=0,55,96&amp;vtp=1&amp;bt=1&amp;bbb=1&amp;hb=1"/>
              <p:cNvSpPr/>
              <p:nvPr/>
            </p:nvSpPr>
            <p:spPr>
              <a:xfrm>
                <a:off x="502920" y="2856566"/>
                <a:ext cx="10570464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五点作图法是作三角函数图象时常用的方法,对形如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的余弦型函数，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通常令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,再取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,分别求出对应的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的值,并列表、描点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、连线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即可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.特别地，要注意函数的定义域，如果是给定的区间，列表时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要取到给定区间的端点值.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P_6_BD#c0b2a9fa0?vcp=1&amp;pid=56e938084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856566"/>
                <a:ext cx="10570464" cy="1192340"/>
              </a:xfrm>
              <a:prstGeom prst="rect">
                <a:avLst/>
              </a:prstGeom>
              <a:blipFill>
                <a:blip r:embed="rId3"/>
                <a:stretch>
                  <a:fillRect l="-1384" r="-3287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16_1#3a739ecb7?vcp=1&amp;vop=1&amp;pid=56e938084&amp;color=0,55,96&amp;mp=1&amp;vtp=1&amp;bt=1&amp;bbb=1"/>
              <p:cNvSpPr/>
              <p:nvPr/>
            </p:nvSpPr>
            <p:spPr>
              <a:xfrm>
                <a:off x="502920" y="982776"/>
                <a:ext cx="10570464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2-1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，用“五点法”画出函数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上的大致图象.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16_1#3a739ecb7?vcp=1&amp;vop=1&amp;pid=56e938084&amp;color=0,55,96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982776"/>
                <a:ext cx="10570464" cy="525971"/>
              </a:xfrm>
              <a:prstGeom prst="rect">
                <a:avLst/>
              </a:prstGeom>
              <a:blipFill>
                <a:blip r:embed="rId3"/>
                <a:stretch>
                  <a:fillRect l="-1384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17_1#3a739ecb7?vcp=1&amp;vop=1&amp;pid=56e938084&amp;color=0,55,96&amp;vtp=1&amp;bbb=1"/>
              <p:cNvSpPr/>
              <p:nvPr/>
            </p:nvSpPr>
            <p:spPr>
              <a:xfrm>
                <a:off x="502920" y="1511350"/>
                <a:ext cx="10570464" cy="50088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，列表如下：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AN.17_1#3a739ecb7?vcp=1&amp;vop=1&amp;pid=56e938084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11350"/>
                <a:ext cx="10570464" cy="500888"/>
              </a:xfrm>
              <a:prstGeom prst="rect">
                <a:avLst/>
              </a:prstGeom>
              <a:blipFill>
                <a:blip r:embed="rId4"/>
                <a:stretch>
                  <a:fillRect l="-1384" b="-158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QO_6_AN.17_2#3a739ecb7?colgroup=8,8,8,4,8,4&amp;vcp=1&amp;vop=1&amp;pid=56e938084&amp;color=0,55,96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19482670"/>
                  </p:ext>
                </p:extLst>
              </p:nvPr>
            </p:nvGraphicFramePr>
            <p:xfrm>
              <a:off x="502920" y="2145016"/>
              <a:ext cx="10543032" cy="1444309"/>
            </p:xfrm>
            <a:graphic>
              <a:graphicData uri="http://schemas.openxmlformats.org/drawingml/2006/table">
                <a:tbl>
                  <a:tblPr/>
                  <a:tblGrid>
                    <a:gridCol w="204825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00253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00253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24358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00253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243584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54349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00376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π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00376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5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π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00376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π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00376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π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00376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π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1098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2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00376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π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π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00376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π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00376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π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00376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π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−2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−2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3" name="QO_6_AN.17_2#3a739ecb7?colgroup=8,8,8,4,8,4&amp;vcp=1&amp;vop=1&amp;pid=56e938084&amp;color=0,55,96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19482670"/>
                  </p:ext>
                </p:extLst>
              </p:nvPr>
            </p:nvGraphicFramePr>
            <p:xfrm>
              <a:off x="502920" y="2145016"/>
              <a:ext cx="10543032" cy="1444309"/>
            </p:xfrm>
            <a:graphic>
              <a:graphicData uri="http://schemas.openxmlformats.org/drawingml/2006/table">
                <a:tbl>
                  <a:tblPr/>
                  <a:tblGrid>
                    <a:gridCol w="204825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00253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00253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24358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00253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243584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54349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98" r="-415476" b="-1822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02432" r="-324316" b="-1822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03049" r="-225305" b="-1822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487255" r="-262255" b="-1822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364134" r="-62614" b="-1822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748529" r="-980" b="-18222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1098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98" t="-107143" r="-415476" b="-952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02432" t="-107143" r="-324316" b="-952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03049" t="-107143" r="-225305" b="-952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364134" t="-107143" r="-62614" b="-952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748529" t="-107143" r="-980" b="-9523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98" t="-271875" r="-415476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02432" t="-271875" r="-324316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748529" t="-271875" r="-980" b="-2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QO_6_AN.17_3#3a739ecb7?vcp=1&amp;vop=1&amp;pid=56e938084&amp;color=0,55,96&amp;vtp=1&amp;bbb=1"/>
          <p:cNvSpPr/>
          <p:nvPr/>
        </p:nvSpPr>
        <p:spPr>
          <a:xfrm>
            <a:off x="502920" y="3719816"/>
            <a:ext cx="10570464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描点、连线得到图象如图.</a:t>
            </a:r>
            <a:endParaRPr lang="en-US" altLang="zh-CN" sz="1800" dirty="0"/>
          </a:p>
        </p:txBody>
      </p:sp>
      <p:pic>
        <p:nvPicPr>
          <p:cNvPr id="6" name="QO_6_AN.17_4#3a739ecb7?vcp=1&amp;vop=1&amp;pid=56e938084&amp;color=0,55,96&amp;tib=255,255,25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1768" y="4211306"/>
            <a:ext cx="1563624" cy="186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b494850d7?vcp=1&amp;pid=140fc707e&amp;color=97,97,244&amp;vtp=1&amp;bt=1&amp;bbb=1"/>
          <p:cNvSpPr/>
          <p:nvPr/>
        </p:nvSpPr>
        <p:spPr>
          <a:xfrm>
            <a:off x="502920" y="792000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题型3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余弦型函数的性质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6_BD.18_1#b7a466058?vaa=1&amp;vcp=1&amp;vop=1&amp;pid=b494850d7&amp;color=0,55,96&amp;vtp=1&amp;bbb=1"/>
              <p:cNvSpPr/>
              <p:nvPr/>
            </p:nvSpPr>
            <p:spPr>
              <a:xfrm>
                <a:off x="502920" y="1183922"/>
                <a:ext cx="10570464" cy="50088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例3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的值域为(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3" name="QC_6_BD.18_1#b7a466058?vaa=1&amp;vcp=1&amp;vop=1&amp;pid=b494850d7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183922"/>
                <a:ext cx="10570464" cy="500888"/>
              </a:xfrm>
              <a:prstGeom prst="rect">
                <a:avLst/>
              </a:prstGeom>
              <a:blipFill>
                <a:blip r:embed="rId3"/>
                <a:stretch>
                  <a:fillRect l="-1384" b="-170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20_1#b7a466058.bracket?vaa=1&amp;vcp=1&amp;vop=1&amp;pid=b494850d7&amp;color=0,55,96&amp;vpa=4&amp;vtp=1"/>
          <p:cNvSpPr/>
          <p:nvPr/>
        </p:nvSpPr>
        <p:spPr>
          <a:xfrm>
            <a:off x="5018088" y="1346418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18_2#b7a466058.choices?vaa=1&amp;vcp=1&amp;vop=1&amp;pid=b494850d7&amp;color=0,55,96&amp;vtp=1&amp;bbb=1"/>
              <p:cNvSpPr/>
              <p:nvPr/>
            </p:nvSpPr>
            <p:spPr>
              <a:xfrm>
                <a:off x="502920" y="1690588"/>
                <a:ext cx="10570464" cy="46151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  <a:tabLst>
                    <a:tab pos="2521966" algn="l"/>
                    <a:tab pos="5196332" algn="l"/>
                    <a:tab pos="8035798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[0,1]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[−1,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6_BD.18_2#b7a466058.choices?vaa=1&amp;vcp=1&amp;vop=1&amp;pid=b494850d7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690588"/>
                <a:ext cx="10570464" cy="461518"/>
              </a:xfrm>
              <a:prstGeom prst="rect">
                <a:avLst/>
              </a:prstGeom>
              <a:blipFill>
                <a:blip r:embed="rId4"/>
                <a:stretch>
                  <a:fillRect l="-1384" b="-184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6_AS.19_1#b7a466058?vaa=1&amp;vcp=1&amp;vop=1&amp;pid=b494850d7&amp;color=0,55,96&amp;vtp=1&amp;bbb=1"/>
              <p:cNvSpPr/>
              <p:nvPr/>
            </p:nvSpPr>
            <p:spPr>
              <a:xfrm>
                <a:off x="502920" y="2152931"/>
                <a:ext cx="10570464" cy="11100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)∈[−1,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C_6_AS.19_1#b7a466058?vaa=1&amp;vcp=1&amp;vop=1&amp;pid=b494850d7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152931"/>
                <a:ext cx="10570464" cy="1110044"/>
              </a:xfrm>
              <a:prstGeom prst="rect">
                <a:avLst/>
              </a:prstGeom>
              <a:blipFill>
                <a:blip r:embed="rId5"/>
                <a:stretch>
                  <a:fillRect l="-1384" b="-76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P_6_BD#e3814fd87?vcp=1&amp;pid=b494850d7&amp;color=0,55,96&amp;vtp=1&amp;bbb=1&amp;hb=1"/>
              <p:cNvSpPr/>
              <p:nvPr/>
            </p:nvSpPr>
            <p:spPr>
              <a:xfrm>
                <a:off x="502920" y="3263737"/>
                <a:ext cx="10570464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对于函数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,根据三角函数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的图象或者单位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圆中的三角函数线求限定范围内角的三角函数值都是很好的方法.解决三角函数问题总是将三角函数内部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的整体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看作一个变量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，再考察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的图象或性质.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8" name="P_6_BD#e3814fd87?vcp=1&amp;pid=b494850d7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263737"/>
                <a:ext cx="10570464" cy="1189355"/>
              </a:xfrm>
              <a:prstGeom prst="rect">
                <a:avLst/>
              </a:prstGeom>
              <a:blipFill>
                <a:blip r:embed="rId6"/>
                <a:stretch>
                  <a:fillRect l="-1384" r="-634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22_1#f551ab05b?vcp=1&amp;vop=1&amp;pid=b494850d7&amp;color=0,55,96&amp;mp=1&amp;vtp=1&amp;bt=1&amp;bbb=1"/>
              <p:cNvSpPr/>
              <p:nvPr/>
            </p:nvSpPr>
            <p:spPr>
              <a:xfrm>
                <a:off x="502920" y="2786430"/>
                <a:ext cx="10570464" cy="5256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3-1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[黑龙江齐齐哈尔2025高一期末]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)=−3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的值域.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22_1#f551ab05b?vcp=1&amp;vop=1&amp;pid=b494850d7&amp;color=0,55,96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786430"/>
                <a:ext cx="10570464" cy="525653"/>
              </a:xfrm>
              <a:prstGeom prst="rect">
                <a:avLst/>
              </a:prstGeom>
              <a:blipFill>
                <a:blip r:embed="rId3"/>
                <a:stretch>
                  <a:fillRect l="-1384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23_1#f551ab05b?vcp=1&amp;vop=1&amp;pid=b494850d7&amp;color=0,55,96&amp;vtp=1&amp;bbb=1"/>
              <p:cNvSpPr/>
              <p:nvPr/>
            </p:nvSpPr>
            <p:spPr>
              <a:xfrm>
                <a:off x="502920" y="3316591"/>
                <a:ext cx="10570464" cy="9443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)∈[−1,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)∈(−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,3]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,3]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AN.23_1#f551ab05b?vcp=1&amp;vop=1&amp;pid=b494850d7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316591"/>
                <a:ext cx="10570464" cy="944309"/>
              </a:xfrm>
              <a:prstGeom prst="rect">
                <a:avLst/>
              </a:prstGeom>
              <a:blipFill>
                <a:blip r:embed="rId4"/>
                <a:stretch>
                  <a:fillRect l="-1384" b="-903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24_1#ec3802538?vcp=1&amp;vop=1&amp;pid=b494850d7&amp;color=0,55,96&amp;vtp=1&amp;bt=1&amp;bbb=1&amp;hb=1"/>
              <p:cNvSpPr/>
              <p:nvPr/>
            </p:nvSpPr>
            <p:spPr>
              <a:xfrm>
                <a:off x="502920" y="2527509"/>
                <a:ext cx="10570464" cy="9129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3-2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的图象向左平移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个单位得到函数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的值域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6_BD.24_1#ec3802538?vcp=1&amp;vop=1&amp;pid=b494850d7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527509"/>
                <a:ext cx="10570464" cy="912940"/>
              </a:xfrm>
              <a:prstGeom prst="rect">
                <a:avLst/>
              </a:prstGeom>
              <a:blipFill>
                <a:blip r:embed="rId3"/>
                <a:stretch>
                  <a:fillRect l="-1384" r="-1442" b="-1543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25_1#ec3802538?vcp=1&amp;vop=1&amp;pid=b494850d7&amp;color=0,55,96&amp;vtp=1&amp;bbb=1"/>
              <p:cNvSpPr/>
              <p:nvPr/>
            </p:nvSpPr>
            <p:spPr>
              <a:xfrm>
                <a:off x="502920" y="3447116"/>
                <a:ext cx="10570464" cy="10847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[2(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]=2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0≤2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[−1,2]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AN.25_1#ec3802538?vcp=1&amp;vop=1&amp;pid=b494850d7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447116"/>
                <a:ext cx="10570464" cy="1084771"/>
              </a:xfrm>
              <a:prstGeom prst="rect">
                <a:avLst/>
              </a:prstGeom>
              <a:blipFill>
                <a:blip r:embed="rId4"/>
                <a:stretch>
                  <a:fillRect l="-1384" b="-78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26_1#0add2d914?vcp=1&amp;vop=1&amp;pid=b494850d7&amp;color=0,55,96&amp;vtp=1&amp;bt=1&amp;bbb=1"/>
          <p:cNvSpPr/>
          <p:nvPr/>
        </p:nvSpPr>
        <p:spPr>
          <a:xfrm>
            <a:off x="502920" y="1205471"/>
            <a:ext cx="10570464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例4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求下列函数的周期：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BD.27_1#e68416c4b?vcp=1&amp;vop=1&amp;pid=0add2d914&amp;color=0,55,96&amp;vtp=1&amp;bbb=1"/>
              <p:cNvSpPr/>
              <p:nvPr/>
            </p:nvSpPr>
            <p:spPr>
              <a:xfrm>
                <a:off x="502920" y="1577580"/>
                <a:ext cx="10570464" cy="49104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BD.27_1#e68416c4b?vcp=1&amp;vop=1&amp;pid=0add2d914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77580"/>
                <a:ext cx="10570464" cy="491046"/>
              </a:xfrm>
              <a:prstGeom prst="rect">
                <a:avLst/>
              </a:prstGeom>
              <a:blipFill>
                <a:blip r:embed="rId3"/>
                <a:stretch>
                  <a:fillRect l="-1384" b="-17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AN.28_1#e68416c4b?vcp=1&amp;vop=1&amp;pid=0add2d914&amp;color=0,55,96&amp;vtp=1&amp;bbb=1"/>
              <p:cNvSpPr/>
              <p:nvPr/>
            </p:nvSpPr>
            <p:spPr>
              <a:xfrm>
                <a:off x="502920" y="2076309"/>
                <a:ext cx="10570464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的周期是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的最小正周期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AN.28_1#e68416c4b?vcp=1&amp;vop=1&amp;pid=0add2d914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076309"/>
                <a:ext cx="10570464" cy="838200"/>
              </a:xfrm>
              <a:prstGeom prst="rect">
                <a:avLst/>
              </a:prstGeom>
              <a:blipFill>
                <a:blip r:embed="rId4"/>
                <a:stretch>
                  <a:fillRect l="-1384" b="-94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BD.29_1#67f6400e1?vcp=1&amp;vop=1&amp;pid=0add2d914&amp;color=0,55,96&amp;vtp=1&amp;bbb=1"/>
              <p:cNvSpPr/>
              <p:nvPr/>
            </p:nvSpPr>
            <p:spPr>
              <a:xfrm>
                <a:off x="502920" y="2920097"/>
                <a:ext cx="10570464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7_BD.29_1#67f6400e1?vcp=1&amp;vop=1&amp;pid=0add2d914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920097"/>
                <a:ext cx="10570464" cy="363665"/>
              </a:xfrm>
              <a:prstGeom prst="rect">
                <a:avLst/>
              </a:prstGeom>
              <a:blipFill>
                <a:blip r:embed="rId5"/>
                <a:stretch>
                  <a:fillRect l="-1384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7_AN.30_1#67f6400e1?vcp=1&amp;vop=1&amp;pid=0add2d914&amp;color=0,55,96&amp;vtp=1&amp;bbb=1&amp;hb=1"/>
              <p:cNvSpPr/>
              <p:nvPr/>
            </p:nvSpPr>
            <p:spPr>
              <a:xfrm>
                <a:off x="502920" y="3284587"/>
                <a:ext cx="10570464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是偶数时，只有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的值重复出现，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的函数值才会重复出现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，此时其周期与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=|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的周期相等，为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是奇数时，只要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的值重复出现，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的函数值就会重复出现，此时其周期与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的周期相等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6" name="QO_7_AN.30_1#67f6400e1?vcp=1&amp;vop=1&amp;pid=0add2d914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284587"/>
                <a:ext cx="10570464" cy="1608455"/>
              </a:xfrm>
              <a:prstGeom prst="rect">
                <a:avLst/>
              </a:prstGeom>
              <a:blipFill>
                <a:blip r:embed="rId6"/>
                <a:stretch>
                  <a:fillRect l="-1384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P_6_BD#735e4d2ba?vcp=1&amp;pid=b494850d7&amp;color=0,55,96&amp;vtp=1&amp;bbb=1&amp;hb=1"/>
              <p:cNvSpPr/>
              <p:nvPr/>
            </p:nvSpPr>
            <p:spPr>
              <a:xfrm>
                <a:off x="502920" y="4884787"/>
                <a:ext cx="10570464" cy="8240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对一般的余弦型函数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的周期，利用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求解即可.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而对含有参数的三角型函数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，注意进行分类讨论.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7" name="P_6_BD#735e4d2ba?vcp=1&amp;pid=b494850d7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4884787"/>
                <a:ext cx="10570464" cy="824040"/>
              </a:xfrm>
              <a:prstGeom prst="rect">
                <a:avLst/>
              </a:prstGeom>
              <a:blipFill>
                <a:blip r:embed="rId7"/>
                <a:stretch>
                  <a:fillRect l="-1384" r="-1788" b="-177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31_1#cde8a09bd?vaa=1&amp;vcp=1&amp;vop=1&amp;pid=b494850d7&amp;color=0,55,96&amp;vtp=1&amp;bt=1&amp;bbb=1"/>
              <p:cNvSpPr/>
              <p:nvPr/>
            </p:nvSpPr>
            <p:spPr>
              <a:xfrm>
                <a:off x="502920" y="2829070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4-1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的最小正周期是(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31_1#cde8a09bd?vaa=1&amp;vcp=1&amp;vop=1&amp;pid=b494850d7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829070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l="-1384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33_1#cde8a09bd.bracket?vaa=1&amp;vcp=1&amp;vop=1&amp;pid=b494850d7&amp;color=0,55,96&amp;vpa=5&amp;vtp=1"/>
          <p:cNvSpPr/>
          <p:nvPr/>
        </p:nvSpPr>
        <p:spPr>
          <a:xfrm>
            <a:off x="4646168" y="2910858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31_2#cde8a09bd.choices?vaa=1&amp;vcp=1&amp;vop=1&amp;pid=b494850d7&amp;color=0,55,96&amp;vtp=1&amp;bbb=1"/>
              <p:cNvSpPr/>
              <p:nvPr/>
            </p:nvSpPr>
            <p:spPr>
              <a:xfrm>
                <a:off x="502920" y="3199656"/>
                <a:ext cx="10570464" cy="49104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200"/>
                  </a:lnSpc>
                  <a:tabLst>
                    <a:tab pos="2664841" algn="l"/>
                    <a:tab pos="5304282" algn="l"/>
                    <a:tab pos="796912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31_2#cde8a09bd.choices?vaa=1&amp;vcp=1&amp;vop=1&amp;pid=b494850d7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199656"/>
                <a:ext cx="10570464" cy="491046"/>
              </a:xfrm>
              <a:prstGeom prst="rect">
                <a:avLst/>
              </a:prstGeom>
              <a:blipFill>
                <a:blip r:embed="rId4"/>
                <a:stretch>
                  <a:fillRect l="-1384" b="-17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32_1#cde8a09bd?vaa=1&amp;vcp=1&amp;vop=1&amp;pid=b494850d7&amp;color=0,55,96&amp;vtp=1&amp;bbb=1"/>
              <p:cNvSpPr/>
              <p:nvPr/>
            </p:nvSpPr>
            <p:spPr>
              <a:xfrm>
                <a:off x="502920" y="3698385"/>
                <a:ext cx="10570464" cy="5256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的最小正周期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，故选C．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32_1#cde8a09bd?vaa=1&amp;vcp=1&amp;vop=1&amp;pid=b494850d7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698385"/>
                <a:ext cx="10570464" cy="525653"/>
              </a:xfrm>
              <a:prstGeom prst="rect">
                <a:avLst/>
              </a:prstGeom>
              <a:blipFill>
                <a:blip r:embed="rId5"/>
                <a:stretch>
                  <a:fillRect l="-1384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35_1#76a74ae47?vaa=1&amp;vcp=1&amp;vop=1&amp;pid=b494850d7&amp;color=0,55,96&amp;vtp=1&amp;bt=1&amp;bbb=1"/>
              <p:cNvSpPr/>
              <p:nvPr/>
            </p:nvSpPr>
            <p:spPr>
              <a:xfrm>
                <a:off x="502920" y="2509253"/>
                <a:ext cx="10570464" cy="49104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4-2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下列函数中，周期为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的是(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35_1#76a74ae47?vaa=1&amp;vcp=1&amp;vop=1&amp;pid=b494850d7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509253"/>
                <a:ext cx="10570464" cy="491046"/>
              </a:xfrm>
              <a:prstGeom prst="rect">
                <a:avLst/>
              </a:prstGeom>
              <a:blipFill>
                <a:blip r:embed="rId3"/>
                <a:stretch>
                  <a:fillRect l="-1384" b="-17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37_1#76a74ae47.bracket?vaa=1&amp;vcp=1&amp;vop=1&amp;pid=b494850d7&amp;color=0,55,96&amp;vpa=6&amp;vtp=1"/>
          <p:cNvSpPr/>
          <p:nvPr/>
        </p:nvSpPr>
        <p:spPr>
          <a:xfrm>
            <a:off x="3712845" y="2661017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35_2#76a74ae47.choices?vaa=1&amp;vcp=1&amp;vop=1&amp;pid=b494850d7&amp;color=0,55,96&amp;vtp=1&amp;bbb=1"/>
              <p:cNvSpPr/>
              <p:nvPr/>
            </p:nvSpPr>
            <p:spPr>
              <a:xfrm>
                <a:off x="502920" y="3001377"/>
                <a:ext cx="10570464" cy="5010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300"/>
                  </a:lnSpc>
                  <a:tabLst>
                    <a:tab pos="2804541" algn="l"/>
                    <a:tab pos="5558282" algn="l"/>
                    <a:tab pos="817232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35_2#76a74ae47.choices?vaa=1&amp;vcp=1&amp;vop=1&amp;pid=b494850d7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001377"/>
                <a:ext cx="10570464" cy="501015"/>
              </a:xfrm>
              <a:prstGeom prst="rect">
                <a:avLst/>
              </a:prstGeom>
              <a:blipFill>
                <a:blip r:embed="rId4"/>
                <a:stretch>
                  <a:fillRect l="-1384" b="-156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36_1#76a74ae47?vaa=1&amp;vcp=1&amp;vop=1&amp;pid=b494850d7&amp;color=0,55,96&amp;vtp=1&amp;bbb=1&amp;hb=1"/>
              <p:cNvSpPr/>
              <p:nvPr/>
            </p:nvSpPr>
            <p:spPr>
              <a:xfrm>
                <a:off x="502920" y="3507662"/>
                <a:ext cx="10570464" cy="103714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对于A，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[4(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)]=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；对于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B，</a:t>
                </a: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[2(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)]=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.同理可知C，D的周期均不是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36_1#76a74ae47?vaa=1&amp;vcp=1&amp;vop=1&amp;pid=b494850d7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507662"/>
                <a:ext cx="10570464" cy="1037146"/>
              </a:xfrm>
              <a:prstGeom prst="rect">
                <a:avLst/>
              </a:prstGeom>
              <a:blipFill>
                <a:blip r:embed="rId5"/>
                <a:stretch>
                  <a:fillRect l="-1384" b="-760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39_1#99d6f290e?vcp=1&amp;vop=1&amp;pid=b494850d7&amp;color=0,55,96&amp;vtp=1&amp;bt=1&amp;bbb=1"/>
              <p:cNvSpPr/>
              <p:nvPr/>
            </p:nvSpPr>
            <p:spPr>
              <a:xfrm>
                <a:off x="502920" y="1778209"/>
                <a:ext cx="10570464" cy="5010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例5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的单调递减区间.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39_1#99d6f290e?vcp=1&amp;vop=1&amp;pid=b494850d7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778209"/>
                <a:ext cx="10570464" cy="501015"/>
              </a:xfrm>
              <a:prstGeom prst="rect">
                <a:avLst/>
              </a:prstGeom>
              <a:blipFill>
                <a:blip r:embed="rId3"/>
                <a:stretch>
                  <a:fillRect b="-158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40_1#99d6f290e?vcp=1&amp;vop=1&amp;pid=b494850d7&amp;color=0,55,96&amp;vtp=1&amp;bbb=1&amp;hb=1"/>
              <p:cNvSpPr/>
              <p:nvPr/>
            </p:nvSpPr>
            <p:spPr>
              <a:xfrm>
                <a:off x="502920" y="2279922"/>
                <a:ext cx="10570464" cy="21920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的单调递减区间为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故函数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的单调递减区间为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6_AN.40_1#99d6f290e?vcp=1&amp;vop=1&amp;pid=b494850d7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279922"/>
                <a:ext cx="10570464" cy="2192084"/>
              </a:xfrm>
              <a:prstGeom prst="rect">
                <a:avLst/>
              </a:prstGeom>
              <a:blipFill>
                <a:blip r:embed="rId4"/>
                <a:stretch>
                  <a:fillRect l="-1384" b="-38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EX.41_1#99d6f290e?vcp=1&amp;vop=1&amp;pid=b494850d7&amp;color=0,55,96&amp;vtp=1&amp;bbb=1&amp;hb=1"/>
              <p:cNvSpPr/>
              <p:nvPr/>
            </p:nvSpPr>
            <p:spPr>
              <a:xfrm>
                <a:off x="502920" y="4474291"/>
                <a:ext cx="10570464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【关键点拨】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求余弦型函数的单调性时要注意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的正负.当函数为复合函数时，注意根据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“同增异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减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”的单调性法则判断所求函数的单调性.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6_EX.41_1#99d6f290e?vcp=1&amp;vop=1&amp;pid=b494850d7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4474291"/>
                <a:ext cx="10570464" cy="773240"/>
              </a:xfrm>
              <a:prstGeom prst="rect">
                <a:avLst/>
              </a:prstGeom>
              <a:blipFill>
                <a:blip r:embed="rId5"/>
                <a:stretch>
                  <a:fillRect l="-1384" r="-58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770889e31.fixed?vcp=1&amp;color=0,55,96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5152" y="2020824"/>
            <a:ext cx="2843784" cy="1344168"/>
          </a:xfrm>
          <a:prstGeom prst="rect">
            <a:avLst/>
          </a:prstGeom>
        </p:spPr>
      </p:pic>
      <p:sp>
        <p:nvSpPr>
          <p:cNvPr id="3" name="C_1_BD#770889e31.fixed?vcp=1&amp;color=61,88,159&amp;vtp=1&amp;bbb=1"/>
          <p:cNvSpPr/>
          <p:nvPr/>
        </p:nvSpPr>
        <p:spPr>
          <a:xfrm>
            <a:off x="4645152" y="2093976"/>
            <a:ext cx="2880360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第七章</a:t>
            </a:r>
            <a:endParaRPr lang="en-US" altLang="zh-CN" sz="5400" dirty="0"/>
          </a:p>
        </p:txBody>
      </p:sp>
      <p:sp>
        <p:nvSpPr>
          <p:cNvPr id="4" name="C_1_BD#770889e31.fixed?vcp=1&amp;color=61,88,159&amp;vtp=1&amp;bbb=1"/>
          <p:cNvSpPr/>
          <p:nvPr/>
        </p:nvSpPr>
        <p:spPr>
          <a:xfrm>
            <a:off x="0" y="3529584"/>
            <a:ext cx="12188952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三角函数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42_1#d398572fc?vaa=1&amp;vcp=1&amp;vop=1&amp;pid=b494850d7&amp;color=0,55,96&amp;vtp=1&amp;bt=1&amp;bbb=1"/>
              <p:cNvSpPr/>
              <p:nvPr/>
            </p:nvSpPr>
            <p:spPr>
              <a:xfrm>
                <a:off x="502920" y="1622316"/>
                <a:ext cx="10570464" cy="50088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5-1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=3−2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的单调递减区间是(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42_1#d398572fc?vaa=1&amp;vcp=1&amp;vop=1&amp;pid=b494850d7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622316"/>
                <a:ext cx="10570464" cy="500888"/>
              </a:xfrm>
              <a:prstGeom prst="rect">
                <a:avLst/>
              </a:prstGeom>
              <a:blipFill>
                <a:blip r:embed="rId3"/>
                <a:stretch>
                  <a:fillRect l="-1384" b="-170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44_1#d398572fc.bracket?vaa=1&amp;vcp=1&amp;vop=1&amp;pid=b494850d7&amp;color=0,55,96&amp;vpa=7&amp;vtp=1"/>
          <p:cNvSpPr/>
          <p:nvPr/>
        </p:nvSpPr>
        <p:spPr>
          <a:xfrm>
            <a:off x="5481066" y="1782018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42_2#d398572fc.choices?vaa=1&amp;vcp=1&amp;vop=1&amp;pid=b494850d7&amp;color=0,55,96&amp;vtp=1&amp;bbb=1"/>
              <p:cNvSpPr/>
              <p:nvPr/>
            </p:nvSpPr>
            <p:spPr>
              <a:xfrm>
                <a:off x="502920" y="2135078"/>
                <a:ext cx="10570464" cy="9575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400"/>
                  </a:lnSpc>
                  <a:tabLst>
                    <a:tab pos="5393182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500"/>
                  </a:lnSpc>
                  <a:tabLst>
                    <a:tab pos="5393182" algn="l"/>
                  </a:tabLst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42_2#d398572fc.choices?vaa=1&amp;vcp=1&amp;vop=1&amp;pid=b494850d7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135078"/>
                <a:ext cx="10570464" cy="957517"/>
              </a:xfrm>
              <a:prstGeom prst="rect">
                <a:avLst/>
              </a:prstGeom>
              <a:blipFill>
                <a:blip r:embed="rId4"/>
                <a:stretch>
                  <a:fillRect l="-1384" b="-891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43_1#d398572fc?vaa=1&amp;vcp=1&amp;vop=1&amp;pid=b494850d7&amp;color=0,55,96&amp;vtp=1&amp;bbb=1&amp;hb=1"/>
              <p:cNvSpPr/>
              <p:nvPr/>
            </p:nvSpPr>
            <p:spPr>
              <a:xfrm>
                <a:off x="502920" y="3104660"/>
                <a:ext cx="10570464" cy="216789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=3−2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的单调递减区间，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的单调递增区间.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，所以原函数的单调递减区间为</a:t>
                </a: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.故选B.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43_1#d398572fc?vaa=1&amp;vcp=1&amp;vop=1&amp;pid=b494850d7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104660"/>
                <a:ext cx="10570464" cy="2167890"/>
              </a:xfrm>
              <a:prstGeom prst="rect">
                <a:avLst/>
              </a:prstGeom>
              <a:blipFill>
                <a:blip r:embed="rId5"/>
                <a:stretch>
                  <a:fillRect l="-1384" b="-365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aa67b17a0?vcp=1&amp;pid=140fc707e&amp;color=97,97,244&amp;vtp=1&amp;bt=1&amp;bbb=1"/>
          <p:cNvSpPr/>
          <p:nvPr/>
        </p:nvSpPr>
        <p:spPr>
          <a:xfrm>
            <a:off x="502920" y="792000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题型4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余弦型函数性质的综合应用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BD.46_1#82f73a2f7?vcp=1&amp;vop=1&amp;pid=aa67b17a0&amp;color=0,55,96&amp;vtp=1&amp;bbb=1"/>
              <p:cNvSpPr/>
              <p:nvPr/>
            </p:nvSpPr>
            <p:spPr>
              <a:xfrm>
                <a:off x="502920" y="1183922"/>
                <a:ext cx="10570464" cy="5256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例6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)(0&lt;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&lt;1,0≤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上的偶函数，其图象关于点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对称.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BD.46_1#82f73a2f7?vcp=1&amp;vop=1&amp;pid=aa67b17a0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183922"/>
                <a:ext cx="10570464" cy="525653"/>
              </a:xfrm>
              <a:prstGeom prst="rect">
                <a:avLst/>
              </a:prstGeom>
              <a:blipFill>
                <a:blip r:embed="rId3"/>
                <a:stretch>
                  <a:fillRect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BD.47_1#ad509400f?vcp=1&amp;vop=1&amp;pid=82f73a2f7&amp;color=0,55,96&amp;vtp=1&amp;bbb=1"/>
              <p:cNvSpPr/>
              <p:nvPr/>
            </p:nvSpPr>
            <p:spPr>
              <a:xfrm>
                <a:off x="502920" y="1722211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BD.47_1#ad509400f?vcp=1&amp;vop=1&amp;pid=82f73a2f7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722211"/>
                <a:ext cx="10570464" cy="360680"/>
              </a:xfrm>
              <a:prstGeom prst="rect">
                <a:avLst/>
              </a:prstGeom>
              <a:blipFill>
                <a:blip r:embed="rId4"/>
                <a:stretch>
                  <a:fillRect l="-1384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AN.48_1#ad509400f?vcp=1&amp;vop=1&amp;pid=82f73a2f7&amp;color=0,55,96&amp;vtp=1&amp;bbb=1&amp;hb=1"/>
              <p:cNvSpPr/>
              <p:nvPr/>
            </p:nvSpPr>
            <p:spPr>
              <a:xfrm>
                <a:off x="502920" y="2086701"/>
                <a:ext cx="10570464" cy="167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上的偶函数，所以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因为图象关于点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对称，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O_7_AN.48_1#ad509400f?vcp=1&amp;vop=1&amp;pid=82f73a2f7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086701"/>
                <a:ext cx="10570464" cy="1676400"/>
              </a:xfrm>
              <a:prstGeom prst="rect">
                <a:avLst/>
              </a:prstGeom>
              <a:blipFill>
                <a:blip r:embed="rId5"/>
                <a:stretch>
                  <a:fillRect l="-1384" b="-5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7_BD.49_1#a65ae98d7?vcp=1&amp;vop=1&amp;pid=82f73a2f7&amp;color=0,55,96&amp;vtp=1&amp;bbb=1"/>
              <p:cNvSpPr/>
              <p:nvPr/>
            </p:nvSpPr>
            <p:spPr>
              <a:xfrm>
                <a:off x="502920" y="3765958"/>
                <a:ext cx="10570464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的单调递增区间；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O_7_BD.49_1#a65ae98d7?vcp=1&amp;vop=1&amp;pid=82f73a2f7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765958"/>
                <a:ext cx="10570464" cy="363665"/>
              </a:xfrm>
              <a:prstGeom prst="rect">
                <a:avLst/>
              </a:prstGeom>
              <a:blipFill>
                <a:blip r:embed="rId6"/>
                <a:stretch>
                  <a:fillRect l="-1384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7_AN.50_1#a65ae98d7?vcp=1&amp;vop=1&amp;pid=82f73a2f7&amp;color=0,55,96&amp;vtp=1&amp;bbb=1"/>
              <p:cNvSpPr/>
              <p:nvPr/>
            </p:nvSpPr>
            <p:spPr>
              <a:xfrm>
                <a:off x="502920" y="4130448"/>
                <a:ext cx="10570464" cy="11098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由（1）得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≤3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的单调递增区间是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[3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O_7_AN.50_1#a65ae98d7?vcp=1&amp;vop=1&amp;pid=82f73a2f7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4130448"/>
                <a:ext cx="10570464" cy="1109853"/>
              </a:xfrm>
              <a:prstGeom prst="rect">
                <a:avLst/>
              </a:prstGeom>
              <a:blipFill>
                <a:blip r:embed="rId7"/>
                <a:stretch>
                  <a:fillRect l="-1384" b="-71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51_1#e8c7a9756?vcp=1&amp;vop=1&amp;pid=82f73a2f7&amp;color=0,55,96&amp;vtp=1&amp;bt=1&amp;bbb=1"/>
              <p:cNvSpPr/>
              <p:nvPr/>
            </p:nvSpPr>
            <p:spPr>
              <a:xfrm>
                <a:off x="502920" y="1227536"/>
                <a:ext cx="10570464" cy="5256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的最大值与最小值.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51_1#e8c7a9756?vcp=1&amp;vop=1&amp;pid=82f73a2f7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227536"/>
                <a:ext cx="10570464" cy="525653"/>
              </a:xfrm>
              <a:prstGeom prst="rect">
                <a:avLst/>
              </a:prstGeom>
              <a:blipFill>
                <a:blip r:embed="rId3"/>
                <a:stretch>
                  <a:fillRect l="-1384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52_1#e8c7a9756?vcp=1&amp;vop=1&amp;pid=82f73a2f7&amp;color=0,55,96&amp;vtp=1&amp;bbb=1"/>
              <p:cNvSpPr/>
              <p:nvPr/>
            </p:nvSpPr>
            <p:spPr>
              <a:xfrm>
                <a:off x="502920" y="1757698"/>
                <a:ext cx="10570464" cy="16943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的最大值为1，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的最小值为0.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AN.52_1#e8c7a9756?vcp=1&amp;vop=1&amp;pid=82f73a2f7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757698"/>
                <a:ext cx="10570464" cy="1694371"/>
              </a:xfrm>
              <a:prstGeom prst="rect">
                <a:avLst/>
              </a:prstGeom>
              <a:blipFill>
                <a:blip r:embed="rId4"/>
                <a:stretch>
                  <a:fillRect l="-1384" b="-503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EX.53_1#82f73a2f7?vcp=1&amp;vop=1&amp;pid=aa67b17a0&amp;color=0,55,96&amp;vtp=1&amp;bbb=1"/>
              <p:cNvSpPr/>
              <p:nvPr/>
            </p:nvSpPr>
            <p:spPr>
              <a:xfrm>
                <a:off x="502920" y="3463181"/>
                <a:ext cx="10570464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【思路分析】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（1）根据题意求出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的值，再由余弦函数图象的对称中心求出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2）根据余弦函数的增区间，把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整体代入求出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的范围，再表示成区间的形式；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3）由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的范围求出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的范围，再由余弦函数的性质求出最值.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6_EX.53_1#82f73a2f7?vcp=1&amp;vop=1&amp;pid=aa67b17a0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463181"/>
                <a:ext cx="10570464" cy="1257300"/>
              </a:xfrm>
              <a:prstGeom prst="rect">
                <a:avLst/>
              </a:prstGeom>
              <a:blipFill>
                <a:blip r:embed="rId5"/>
                <a:stretch>
                  <a:fillRect b="-679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P_6_BD#4f3e4576d?vcp=1&amp;pid=aa67b17a0&amp;color=0,55,96&amp;vtp=1&amp;bbb=1&amp;hb=1"/>
              <p:cNvSpPr/>
              <p:nvPr/>
            </p:nvSpPr>
            <p:spPr>
              <a:xfrm>
                <a:off x="502920" y="4726323"/>
                <a:ext cx="10570464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解决余弦型函数性质问题，用的是整体代换思想，基于函数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的性质，将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代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换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,即可求出参数的取值范围等.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P_6_BD#4f3e4576d?vcp=1&amp;pid=aa67b17a0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4726323"/>
                <a:ext cx="10570464" cy="773240"/>
              </a:xfrm>
              <a:prstGeom prst="rect">
                <a:avLst/>
              </a:prstGeom>
              <a:blipFill>
                <a:blip r:embed="rId6"/>
                <a:stretch>
                  <a:fillRect l="-1384" r="-288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54_1#ff0d58dd1?vaa=1&amp;vcp=1&amp;vop=1&amp;pid=aa67b17a0&amp;color=0,55,96&amp;vtp=1&amp;bt=1&amp;bbb=1&amp;hb=1"/>
              <p:cNvSpPr/>
              <p:nvPr/>
            </p:nvSpPr>
            <p:spPr>
              <a:xfrm>
                <a:off x="502920" y="1187437"/>
                <a:ext cx="10570464" cy="9099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6-1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&gt;0,0&lt;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的最小正周期为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恒成立. 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若函数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上单调递减，则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的最大值是(</a:t>
                </a:r>
                <a:r>
                  <a:rPr lang="en-US" altLang="zh-CN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54_1#ff0d58dd1?vaa=1&amp;vcp=1&amp;vop=1&amp;pid=aa67b17a0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187437"/>
                <a:ext cx="10570464" cy="909955"/>
              </a:xfrm>
              <a:prstGeom prst="rect">
                <a:avLst/>
              </a:prstGeom>
              <a:blipFill>
                <a:blip r:embed="rId3"/>
                <a:stretch>
                  <a:fillRect l="-1384" r="-634" b="-1543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56_1#ff0d58dd1.bracket?vaa=1&amp;vcp=1&amp;vop=1&amp;pid=aa67b17a0&amp;color=0,55,96&amp;vpa=8&amp;vtp=1"/>
          <p:cNvSpPr/>
          <p:nvPr/>
        </p:nvSpPr>
        <p:spPr>
          <a:xfrm>
            <a:off x="5410835" y="1812404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54_2#ff0d58dd1.choices?vaa=1&amp;vcp=1&amp;vop=1&amp;pid=aa67b17a0&amp;color=0,55,96&amp;vtp=1&amp;bbb=1"/>
              <p:cNvSpPr/>
              <p:nvPr/>
            </p:nvSpPr>
            <p:spPr>
              <a:xfrm>
                <a:off x="502920" y="2107552"/>
                <a:ext cx="10570464" cy="5365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658491" algn="l"/>
                    <a:tab pos="5291582" algn="l"/>
                    <a:tab pos="802627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54_2#ff0d58dd1.choices?vaa=1&amp;vcp=1&amp;vop=1&amp;pid=aa67b17a0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107552"/>
                <a:ext cx="10570464" cy="536575"/>
              </a:xfrm>
              <a:prstGeom prst="rect">
                <a:avLst/>
              </a:prstGeom>
              <a:blipFill>
                <a:blip r:embed="rId4"/>
                <a:stretch>
                  <a:fillRect l="-1384" b="-147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55_1#ff0d58dd1?vaa=1&amp;vcp=1&amp;vop=1&amp;pid=aa67b17a0&amp;color=0,55,96&amp;vtp=1&amp;bbb=1&amp;hb=1"/>
              <p:cNvSpPr/>
              <p:nvPr/>
            </p:nvSpPr>
            <p:spPr>
              <a:xfrm>
                <a:off x="502920" y="2649080"/>
                <a:ext cx="10570464" cy="31481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的最小正周期为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.又对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恒成立，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处取得最小值，则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.又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zh-CN" altLang="en-US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的最大值是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55_1#ff0d58dd1?vaa=1&amp;vcp=1&amp;vop=1&amp;pid=aa67b17a0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649080"/>
                <a:ext cx="10570464" cy="3148140"/>
              </a:xfrm>
              <a:prstGeom prst="rect">
                <a:avLst/>
              </a:prstGeom>
              <a:blipFill>
                <a:blip r:embed="rId5"/>
                <a:stretch>
                  <a:fillRect l="-1384" r="-3576" b="-44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58_1#ad77308a2?vaa=1&amp;vcp=1&amp;vop=1&amp;pid=aa67b17a0&amp;color=0,55,96&amp;vtp=1&amp;bt=1&amp;bbb=1&amp;hb=1"/>
              <p:cNvSpPr/>
              <p:nvPr/>
            </p:nvSpPr>
            <p:spPr>
              <a:xfrm>
                <a:off x="502920" y="1805324"/>
                <a:ext cx="10570464" cy="104984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6-2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将函数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的图象向左平移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个单位，得到函数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.若函数</a:t>
                </a: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为偶函数，则函数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上的值域为(</a:t>
                </a:r>
                <a:r>
                  <a:rPr lang="en-US" altLang="zh-CN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58_1#ad77308a2?vaa=1&amp;vcp=1&amp;vop=1&amp;pid=aa67b17a0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805324"/>
                <a:ext cx="10570464" cy="1049846"/>
              </a:xfrm>
              <a:prstGeom prst="rect">
                <a:avLst/>
              </a:prstGeom>
              <a:blipFill>
                <a:blip r:embed="rId3"/>
                <a:stretch>
                  <a:fillRect l="-1384" b="-814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60_1#ad77308a2.bracket?vaa=1&amp;vcp=1&amp;vop=1&amp;pid=aa67b17a0&amp;color=0,55,96&amp;vpa=9&amp;vtp=1"/>
          <p:cNvSpPr/>
          <p:nvPr/>
        </p:nvSpPr>
        <p:spPr>
          <a:xfrm>
            <a:off x="5695442" y="2523000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58_2#ad77308a2.choices?vaa=1&amp;vcp=1&amp;vop=1&amp;pid=aa67b17a0&amp;color=0,55,96&amp;vtp=1&amp;bbb=1"/>
              <p:cNvSpPr/>
              <p:nvPr/>
            </p:nvSpPr>
            <p:spPr>
              <a:xfrm>
                <a:off x="502920" y="2854851"/>
                <a:ext cx="10570464" cy="46151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  <a:tabLst>
                    <a:tab pos="2537841" algn="l"/>
                    <a:tab pos="5228082" algn="l"/>
                    <a:tab pos="795642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58_2#ad77308a2.choices?vaa=1&amp;vcp=1&amp;vop=1&amp;pid=aa67b17a0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854851"/>
                <a:ext cx="10570464" cy="461518"/>
              </a:xfrm>
              <a:prstGeom prst="rect">
                <a:avLst/>
              </a:prstGeom>
              <a:blipFill>
                <a:blip r:embed="rId4"/>
                <a:stretch>
                  <a:fillRect l="-1384" b="-184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59_1#ad77308a2?vaa=1&amp;vcp=1&amp;vop=1&amp;pid=aa67b17a0&amp;color=0,55,96&amp;vtp=1&amp;bbb=1&amp;hb=1"/>
              <p:cNvSpPr/>
              <p:nvPr/>
            </p:nvSpPr>
            <p:spPr>
              <a:xfrm>
                <a:off x="502920" y="3317194"/>
                <a:ext cx="10570464" cy="18019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的图象向左平移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个单位，得到函数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的图象，由于函数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偶函数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)∈[−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)∈[−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59_1#ad77308a2?vaa=1&amp;vcp=1&amp;vop=1&amp;pid=aa67b17a0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317194"/>
                <a:ext cx="10570464" cy="1801940"/>
              </a:xfrm>
              <a:prstGeom prst="rect">
                <a:avLst/>
              </a:prstGeom>
              <a:blipFill>
                <a:blip r:embed="rId5"/>
                <a:stretch>
                  <a:fillRect l="-1384" r="-865" b="-77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62_1#3d1e17f61?vaa=1&amp;vcp=1&amp;vop=1&amp;pid=aa67b17a0&amp;color=0,55,96&amp;vtp=1&amp;bt=1&amp;bbb=1&amp;hb=1"/>
              <p:cNvSpPr/>
              <p:nvPr/>
            </p:nvSpPr>
            <p:spPr>
              <a:xfrm>
                <a:off x="502920" y="1171816"/>
                <a:ext cx="10570464" cy="111734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6-3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&gt;0,0&lt;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为奇函数，且在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</a:t>
                </a:r>
              </a:p>
              <a:p>
                <a:pPr latinLnBrk="1">
                  <a:lnSpc>
                    <a:spcPts val="5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最大值为</a:t>
                </a:r>
                <a:r>
                  <a:rPr lang="en-US" altLang="zh-CN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2950" b="0" i="0" u="sng" kern="0" spc="-99900">
                    <a:solidFill>
                      <a:srgbClr val="FF00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B_6_BD.62_1#3d1e17f61?vaa=1&amp;vcp=1&amp;vop=1&amp;pid=aa67b17a0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171816"/>
                <a:ext cx="10570464" cy="1117346"/>
              </a:xfrm>
              <a:prstGeom prst="rect">
                <a:avLst/>
              </a:prstGeom>
              <a:blipFill>
                <a:blip r:embed="rId3"/>
                <a:stretch>
                  <a:fillRect l="-1384" r="-1211" b="-119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64_1#3d1e17f61.blank?vaa=1&amp;vcp=1&amp;vop=1&amp;pid=aa67b17a0&amp;color=0,55,96&amp;vpa=10&amp;vtp=1&amp;bbb=1&amp;rh=33.94"/>
              <p:cNvSpPr/>
              <p:nvPr/>
            </p:nvSpPr>
            <p:spPr>
              <a:xfrm>
                <a:off x="1415732" y="1788718"/>
                <a:ext cx="238125" cy="4310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6161F4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64_1#3d1e17f61.blank?vaa=1&amp;vcp=1&amp;vop=1&amp;pid=aa67b17a0&amp;color=0,55,96&amp;vpa=10&amp;vtp=1&amp;bbb=1&amp;rh=33.9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5732" y="1788718"/>
                <a:ext cx="238125" cy="431038"/>
              </a:xfrm>
              <a:prstGeom prst="rect">
                <a:avLst/>
              </a:prstGeom>
              <a:blipFill>
                <a:blip r:embed="rId4"/>
                <a:stretch>
                  <a:fillRect b="-140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63_1#3d1e17f61?vaa=1&amp;vcp=1&amp;vop=1&amp;pid=aa67b17a0&amp;color=0,55,96&amp;vtp=1&amp;bbb=1&amp;hb=1"/>
              <p:cNvSpPr/>
              <p:nvPr/>
            </p:nvSpPr>
            <p:spPr>
              <a:xfrm>
                <a:off x="502920" y="2297480"/>
                <a:ext cx="10570464" cy="3581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为奇函数，所以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，又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上单调递增，又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7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𝜔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π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≥2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π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𝜔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π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6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≤2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π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</m:e>
                        </m:eqAr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7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𝜔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≤−6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𝜔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≤12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+3</m:t>
                            </m:r>
                          </m:e>
                        </m:eqArr>
                      </m:e>
                    </m:d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，当且仅当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时成立，所以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的最大值为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B_6_AS.63_1#3d1e17f61?vaa=1&amp;vcp=1&amp;vop=1&amp;pid=aa67b17a0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297480"/>
                <a:ext cx="10570464" cy="3581400"/>
              </a:xfrm>
              <a:prstGeom prst="rect">
                <a:avLst/>
              </a:prstGeom>
              <a:blipFill>
                <a:blip r:embed="rId5"/>
                <a:stretch>
                  <a:fillRect l="-1384" b="-34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66_1#caa94232d?vcp=1&amp;vop=1&amp;pid=aa67b17a0&amp;color=0,55,96&amp;vtp=1&amp;bt=1&amp;bbb=1"/>
              <p:cNvSpPr/>
              <p:nvPr/>
            </p:nvSpPr>
            <p:spPr>
              <a:xfrm>
                <a:off x="502920" y="792000"/>
                <a:ext cx="10570464" cy="457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6-4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[安徽黄山2024高一期末]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)(0&lt;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为奇函数.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66_1#caa94232d?vcp=1&amp;vop=1&amp;pid=aa67b17a0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792000"/>
                <a:ext cx="10570464" cy="457200"/>
              </a:xfrm>
              <a:prstGeom prst="rect">
                <a:avLst/>
              </a:prstGeom>
              <a:blipFill>
                <a:blip r:embed="rId3"/>
                <a:stretch>
                  <a:fillRect l="-1384" b="-17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BD.67_1#8feedaa74?vcp=1&amp;vop=1&amp;pid=caa94232d&amp;color=0,55,96&amp;vtp=1&amp;bbb=1"/>
              <p:cNvSpPr/>
              <p:nvPr/>
            </p:nvSpPr>
            <p:spPr>
              <a:xfrm>
                <a:off x="502920" y="1244628"/>
                <a:ext cx="10570464" cy="3065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（1）求函数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的最大值与最小值，并分别写出取最大值与最小值时相应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的取值;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BD.67_1#8feedaa74?vcp=1&amp;vop=1&amp;pid=caa94232d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244628"/>
                <a:ext cx="10570464" cy="306515"/>
              </a:xfrm>
              <a:prstGeom prst="rect">
                <a:avLst/>
              </a:prstGeom>
              <a:blipFill>
                <a:blip r:embed="rId4"/>
                <a:stretch>
                  <a:fillRect l="-1384" t="-16000" b="-48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AN.68_1#8feedaa74?vcp=1&amp;vop=1&amp;pid=caa94232d&amp;color=0,55,96&amp;vtp=1&amp;bbb=1"/>
              <p:cNvSpPr/>
              <p:nvPr/>
            </p:nvSpPr>
            <p:spPr>
              <a:xfrm>
                <a:off x="502920" y="1558763"/>
                <a:ext cx="10570464" cy="1778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依题意有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∵0&lt;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，为奇函数，满足题意.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取最小值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取最大值2.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AN.68_1#8feedaa74?vcp=1&amp;vop=1&amp;pid=caa94232d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58763"/>
                <a:ext cx="10570464" cy="1778000"/>
              </a:xfrm>
              <a:prstGeom prst="rect">
                <a:avLst/>
              </a:prstGeom>
              <a:blipFill>
                <a:blip r:embed="rId5"/>
                <a:stretch>
                  <a:fillRect l="-1384" b="-48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BD.69_1#f29390508?vcp=1&amp;vop=1&amp;pid=caa94232d&amp;color=0,55,96&amp;vtp=1&amp;bbb=1"/>
              <p:cNvSpPr/>
              <p:nvPr/>
            </p:nvSpPr>
            <p:spPr>
              <a:xfrm>
                <a:off x="502920" y="3388070"/>
                <a:ext cx="10570464" cy="457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（2）求函数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的单调递减区间.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7_BD.69_1#f29390508?vcp=1&amp;vop=1&amp;pid=caa94232d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388070"/>
                <a:ext cx="10570464" cy="457200"/>
              </a:xfrm>
              <a:prstGeom prst="rect">
                <a:avLst/>
              </a:prstGeom>
              <a:blipFill>
                <a:blip r:embed="rId6"/>
                <a:stretch>
                  <a:fillRect l="-1384" b="-17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7_AN.70_1#f29390508?vcp=1&amp;vop=1&amp;pid=caa94232d&amp;color=0,55,96&amp;vtp=1&amp;bbb=1"/>
              <p:cNvSpPr/>
              <p:nvPr/>
            </p:nvSpPr>
            <p:spPr>
              <a:xfrm>
                <a:off x="502920" y="3883370"/>
                <a:ext cx="10570464" cy="2286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依题意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单调递减，则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,得其单调递减区间为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O_7_AN.70_1#f29390508?vcp=1&amp;vop=1&amp;pid=caa94232d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883370"/>
                <a:ext cx="10570464" cy="2286000"/>
              </a:xfrm>
              <a:prstGeom prst="rect">
                <a:avLst/>
              </a:prstGeom>
              <a:blipFill>
                <a:blip r:embed="rId7"/>
                <a:stretch>
                  <a:fillRect l="-1384" b="-37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85a9e2ceb?vcp=1&amp;pid=9923884df&amp;color=0,55,96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792000"/>
            <a:ext cx="612648" cy="649224"/>
          </a:xfrm>
          <a:prstGeom prst="rect">
            <a:avLst/>
          </a:prstGeom>
        </p:spPr>
      </p:pic>
      <p:sp>
        <p:nvSpPr>
          <p:cNvPr id="3" name="C_4_BD#85a9e2ceb?vcp=1&amp;pid=9923884df&amp;color=61,88,159&amp;vtp=1&amp;bbb=1"/>
          <p:cNvSpPr/>
          <p:nvPr/>
        </p:nvSpPr>
        <p:spPr>
          <a:xfrm>
            <a:off x="1261872" y="856008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巩固练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p:sp>
        <p:nvSpPr>
          <p:cNvPr id="4" name="C_5_BD#7f7a14bff?vcp=1&amp;pid=85a9e2ceb&amp;color=0,55,96&amp;vtp=1&amp;bbb=1"/>
          <p:cNvSpPr/>
          <p:nvPr/>
        </p:nvSpPr>
        <p:spPr>
          <a:xfrm>
            <a:off x="502920" y="1571272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A组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学业基础</a:t>
            </a:r>
            <a:endParaRPr lang="en-US" altLang="zh-CN" sz="2200" dirty="0">
              <a:solidFill>
                <a:srgbClr val="0037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71_1#06facfe3e?vaa=1&amp;vcp=1&amp;vop=1&amp;pid=7f7a14bff&amp;color=0,55,96&amp;vtp=1&amp;bbb=1"/>
              <p:cNvSpPr/>
              <p:nvPr/>
            </p:nvSpPr>
            <p:spPr>
              <a:xfrm>
                <a:off x="502920" y="2074068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的单调递减区间为(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BD.71_1#06facfe3e?vaa=1&amp;vcp=1&amp;vop=1&amp;pid=7f7a14bff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074068"/>
                <a:ext cx="10570464" cy="360680"/>
              </a:xfrm>
              <a:prstGeom prst="rect">
                <a:avLst/>
              </a:prstGeom>
              <a:blipFill>
                <a:blip r:embed="rId4"/>
                <a:stretch>
                  <a:fillRect l="-1384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6_AN.73_1#06facfe3e.bracket?vaa=1&amp;vcp=1&amp;vop=1&amp;pid=7f7a14bff&amp;color=0,55,96&amp;vpa=11&amp;vtp=1"/>
          <p:cNvSpPr/>
          <p:nvPr/>
        </p:nvSpPr>
        <p:spPr>
          <a:xfrm>
            <a:off x="5767388" y="2159663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6_BD.71_2#06facfe3e.choices?vaa=1&amp;vcp=1&amp;vop=1&amp;pid=7f7a14bff&amp;color=0,55,96&amp;vtp=1&amp;bbb=1"/>
              <p:cNvSpPr/>
              <p:nvPr/>
            </p:nvSpPr>
            <p:spPr>
              <a:xfrm>
                <a:off x="502920" y="2438047"/>
                <a:ext cx="10570464" cy="5256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715641" algn="l"/>
                    <a:tab pos="5316982" algn="l"/>
                    <a:tab pos="805802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C_6_BD.71_2#06facfe3e.choices?vaa=1&amp;vcp=1&amp;vop=1&amp;pid=7f7a14bff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438047"/>
                <a:ext cx="10570464" cy="525653"/>
              </a:xfrm>
              <a:prstGeom prst="rect">
                <a:avLst/>
              </a:prstGeom>
              <a:blipFill>
                <a:blip r:embed="rId5"/>
                <a:stretch>
                  <a:fillRect l="-1384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QC_6_AS.72_1#06facfe3e?vaa=1&amp;vcp=1&amp;vop=1&amp;pid=7f7a14bff&amp;color=0,55,96&amp;vtp=1&amp;bbb=1"/>
              <p:cNvSpPr/>
              <p:nvPr/>
            </p:nvSpPr>
            <p:spPr>
              <a:xfrm>
                <a:off x="502920" y="2976336"/>
                <a:ext cx="10570464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由题可知函数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的单调递减区间相同，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内的单调递减区间为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的单调递减区间为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8" name="QC_6_AS.72_1#06facfe3e?vaa=1&amp;vcp=1&amp;vop=1&amp;pid=7f7a14bff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976336"/>
                <a:ext cx="10570464" cy="1192340"/>
              </a:xfrm>
              <a:prstGeom prst="rect">
                <a:avLst/>
              </a:prstGeom>
              <a:blipFill>
                <a:blip r:embed="rId6"/>
                <a:stretch>
                  <a:fillRect l="-1384" r="-577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75_1#bcd2ae08b?vaa=1&amp;vcp=1&amp;vop=1&amp;pid=7f7a14bff&amp;color=0,55,96&amp;vtp=1&amp;bt=1&amp;bbb=1"/>
              <p:cNvSpPr/>
              <p:nvPr/>
            </p:nvSpPr>
            <p:spPr>
              <a:xfrm>
                <a:off x="502920" y="1351044"/>
                <a:ext cx="10570464" cy="49104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则下列说法错误的是(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75_1#bcd2ae08b?vaa=1&amp;vcp=1&amp;vop=1&amp;pid=7f7a14bff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351044"/>
                <a:ext cx="10570464" cy="491046"/>
              </a:xfrm>
              <a:prstGeom prst="rect">
                <a:avLst/>
              </a:prstGeom>
              <a:blipFill>
                <a:blip r:embed="rId3"/>
                <a:stretch>
                  <a:fillRect l="-1384" b="-17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77_1#bcd2ae08b.bracket?vaa=1&amp;vcp=1&amp;vop=1&amp;pid=7f7a14bff&amp;color=0,55,96&amp;vpa=12&amp;vtp=1"/>
          <p:cNvSpPr/>
          <p:nvPr/>
        </p:nvSpPr>
        <p:spPr>
          <a:xfrm>
            <a:off x="6019356" y="1502808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75_2#bcd2ae08b.choices?vaa=1&amp;vcp=1&amp;vop=1&amp;pid=7f7a14bff&amp;color=0,55,96&amp;vtp=1&amp;bbb=1"/>
              <p:cNvSpPr/>
              <p:nvPr/>
            </p:nvSpPr>
            <p:spPr>
              <a:xfrm>
                <a:off x="502920" y="1843168"/>
                <a:ext cx="10570464" cy="10998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5393182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的最小正周期为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的图象关于直线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对称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400"/>
                  </a:lnSpc>
                  <a:tabLst>
                    <a:tab pos="5393182" algn="l"/>
                  </a:tabLst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f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x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的图象关于点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对称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C_6_BD.75_2#bcd2ae08b.choices?vaa=1&amp;vcp=1&amp;vop=1&amp;pid=7f7a14bff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843168"/>
                <a:ext cx="10570464" cy="1099884"/>
              </a:xfrm>
              <a:prstGeom prst="rect">
                <a:avLst/>
              </a:prstGeom>
              <a:blipFill>
                <a:blip r:embed="rId4"/>
                <a:stretch>
                  <a:fillRect l="-1384" b="-7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76_1#bcd2ae08b?vaa=1&amp;vcp=1&amp;vop=1&amp;pid=7f7a14bff&amp;color=0,55,96&amp;vtp=1&amp;bbb=1&amp;hb=1"/>
              <p:cNvSpPr/>
              <p:nvPr/>
            </p:nvSpPr>
            <p:spPr>
              <a:xfrm>
                <a:off x="502920" y="2948386"/>
                <a:ext cx="10570464" cy="26909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的最小正周期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，故A错误；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的图象关于直线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对称，故B正确；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[2×(−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的图象关于点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对称，故C正确；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，又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上单调递减，故D正确.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76_1#bcd2ae08b?vaa=1&amp;vcp=1&amp;vop=1&amp;pid=7f7a14bff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948386"/>
                <a:ext cx="10570464" cy="2690940"/>
              </a:xfrm>
              <a:prstGeom prst="rect">
                <a:avLst/>
              </a:prstGeom>
              <a:blipFill>
                <a:blip r:embed="rId5"/>
                <a:stretch>
                  <a:fillRect l="-1384" r="-3172" b="-521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79_1#4ad45bf66?vaa=1&amp;vcp=1&amp;vop=1&amp;pid=7f7a14bff&amp;color=0,55,96&amp;vtp=1&amp;bt=1&amp;bbb=1"/>
              <p:cNvSpPr/>
              <p:nvPr/>
            </p:nvSpPr>
            <p:spPr>
              <a:xfrm>
                <a:off x="502920" y="1059801"/>
                <a:ext cx="10570464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上的值域是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[−1,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,则实数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的最大值为(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79_1#4ad45bf66?vaa=1&amp;vcp=1&amp;vop=1&amp;pid=7f7a14bff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059801"/>
                <a:ext cx="10570464" cy="525463"/>
              </a:xfrm>
              <a:prstGeom prst="rect">
                <a:avLst/>
              </a:prstGeom>
              <a:blipFill>
                <a:blip r:embed="rId3"/>
                <a:stretch>
                  <a:fillRect l="-1384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81_1#4ad45bf66.bracket?vaa=1&amp;vcp=1&amp;vop=1&amp;pid=7f7a14bff&amp;color=0,55,96&amp;vpa=13&amp;vtp=1"/>
          <p:cNvSpPr/>
          <p:nvPr/>
        </p:nvSpPr>
        <p:spPr>
          <a:xfrm>
            <a:off x="7809294" y="1247952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79_2#4ad45bf66.choices?vaa=1&amp;vcp=1&amp;vop=1&amp;pid=7f7a14bff&amp;color=0,55,96&amp;vtp=1&amp;bbb=1"/>
              <p:cNvSpPr/>
              <p:nvPr/>
            </p:nvSpPr>
            <p:spPr>
              <a:xfrm>
                <a:off x="502920" y="1594154"/>
                <a:ext cx="10570464" cy="53644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633091" algn="l"/>
                    <a:tab pos="5342382" algn="l"/>
                    <a:tab pos="805167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79_2#4ad45bf66.choices?vaa=1&amp;vcp=1&amp;vop=1&amp;pid=7f7a14bff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94154"/>
                <a:ext cx="10570464" cy="536448"/>
              </a:xfrm>
              <a:prstGeom prst="rect">
                <a:avLst/>
              </a:prstGeom>
              <a:blipFill>
                <a:blip r:embed="rId4"/>
                <a:stretch>
                  <a:fillRect l="-1384" b="-147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80_1#4ad45bf66?vaa=1&amp;vcp=1&amp;vop=1&amp;pid=7f7a14bff&amp;color=0,55,96&amp;vtp=1&amp;bbb=1"/>
              <p:cNvSpPr/>
              <p:nvPr/>
            </p:nvSpPr>
            <p:spPr>
              <a:xfrm>
                <a:off x="502920" y="2136064"/>
                <a:ext cx="10570464" cy="10747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画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的图象,要使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∈[−1,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80_1#4ad45bf66?vaa=1&amp;vcp=1&amp;vop=1&amp;pid=7f7a14bff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136064"/>
                <a:ext cx="10570464" cy="1074738"/>
              </a:xfrm>
              <a:prstGeom prst="rect">
                <a:avLst/>
              </a:prstGeom>
              <a:blipFill>
                <a:blip r:embed="rId5"/>
                <a:stretch>
                  <a:fillRect l="-1384" b="-73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QC_6_AS.80_2#4ad45bf66?vaa=1&amp;vcp=1&amp;vop=1&amp;pid=7f7a14bff&amp;color=0,55,96&amp;tib=255,255,25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82896" y="3349485"/>
            <a:ext cx="1810512" cy="1362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6_AS.80_3#4ad45bf66?vaa=1&amp;vcp=1&amp;vop=1&amp;pid=7f7a14bff&amp;color=0,55,96&amp;vtp=1&amp;bbb=1"/>
              <p:cNvSpPr/>
              <p:nvPr/>
            </p:nvSpPr>
            <p:spPr>
              <a:xfrm>
                <a:off x="502920" y="4848085"/>
                <a:ext cx="10570464" cy="9702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必须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以实数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的最大值为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7" name="QC_6_AS.80_3#4ad45bf66?vaa=1&amp;vcp=1&amp;vop=1&amp;pid=7f7a14bff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4848085"/>
                <a:ext cx="10570464" cy="970217"/>
              </a:xfrm>
              <a:prstGeom prst="rect">
                <a:avLst/>
              </a:prstGeom>
              <a:blipFill>
                <a:blip r:embed="rId7"/>
                <a:stretch>
                  <a:fillRect l="-1384" b="-88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3421104ac.fixed?vcp=1&amp;pid=770889e31&amp;color=0,55,96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2_BD#3421104ac.fixed?vcp=1&amp;pid=770889e31&amp;color=61,88,159&amp;vtp=1&amp;bbb=1"/>
          <p:cNvSpPr/>
          <p:nvPr/>
        </p:nvSpPr>
        <p:spPr>
          <a:xfrm>
            <a:off x="694944" y="2697480"/>
            <a:ext cx="2587752" cy="11887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7.3</a:t>
            </a:r>
            <a:endParaRPr lang="en-US" altLang="zh-CN" sz="5400" dirty="0"/>
          </a:p>
        </p:txBody>
      </p:sp>
      <p:sp>
        <p:nvSpPr>
          <p:cNvPr id="4" name="C_2_BD#3421104ac.fixed?vcp=1&amp;pid=770889e31&amp;color=61,88,159&amp;vtp=1&amp;bbb=1"/>
          <p:cNvSpPr/>
          <p:nvPr/>
        </p:nvSpPr>
        <p:spPr>
          <a:xfrm>
            <a:off x="4032504" y="2340864"/>
            <a:ext cx="8046720" cy="1911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三角函数的性质与图象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83_1#1ff162cc4?vaa=1&amp;vcp=1&amp;vop=1&amp;pid=7f7a14bff&amp;color=0,55,96&amp;vtp=1&amp;bt=1&amp;bbb=1"/>
              <p:cNvSpPr/>
              <p:nvPr/>
            </p:nvSpPr>
            <p:spPr>
              <a:xfrm>
                <a:off x="502920" y="1994902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的最大值和最小值分别是(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83_1#1ff162cc4?vaa=1&amp;vcp=1&amp;vop=1&amp;pid=7f7a14bff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994902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l="-1384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85_1#1ff162cc4.bracket?vaa=1&amp;vcp=1&amp;vop=1&amp;pid=7f7a14bff&amp;color=0,55,96&amp;vpa=14&amp;vtp=1"/>
          <p:cNvSpPr/>
          <p:nvPr/>
        </p:nvSpPr>
        <p:spPr>
          <a:xfrm>
            <a:off x="6280214" y="2076691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83_2#1ff162cc4.choices?vaa=1&amp;vcp=1&amp;vop=1&amp;pid=7f7a14bff&amp;color=0,55,96&amp;vtp=1&amp;bbb=1"/>
              <p:cNvSpPr/>
              <p:nvPr/>
            </p:nvSpPr>
            <p:spPr>
              <a:xfrm>
                <a:off x="502920" y="2365489"/>
                <a:ext cx="10570464" cy="53613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706116" algn="l"/>
                    <a:tab pos="5399532" algn="l"/>
                    <a:tab pos="8092948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83_2#1ff162cc4.choices?vaa=1&amp;vcp=1&amp;vop=1&amp;pid=7f7a14bff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365489"/>
                <a:ext cx="10570464" cy="536131"/>
              </a:xfrm>
              <a:prstGeom prst="rect">
                <a:avLst/>
              </a:prstGeom>
              <a:blipFill>
                <a:blip r:embed="rId4"/>
                <a:stretch>
                  <a:fillRect l="-1384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84_1#1ff162cc4?vaa=1&amp;vcp=1&amp;vop=1&amp;pid=7f7a14bff&amp;color=0,55,96&amp;vtp=1&amp;bbb=1"/>
              <p:cNvSpPr/>
              <p:nvPr/>
            </p:nvSpPr>
            <p:spPr>
              <a:xfrm>
                <a:off x="502920" y="2908986"/>
                <a:ext cx="10570464" cy="180930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根据题意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−2=2(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∈[−1,1]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的图象的对称轴为直线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以根据二次函数的图象和性质得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.故选B.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84_1#1ff162cc4?vaa=1&amp;vcp=1&amp;vop=1&amp;pid=7f7a14bff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908986"/>
                <a:ext cx="10570464" cy="1809306"/>
              </a:xfrm>
              <a:prstGeom prst="rect">
                <a:avLst/>
              </a:prstGeom>
              <a:blipFill>
                <a:blip r:embed="rId5"/>
                <a:stretch>
                  <a:fillRect l="-1384" r="-2076" b="-471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87_1#d7c7c39dd?vaa=1&amp;vcp=1&amp;vop=1&amp;pid=7f7a14bff&amp;color=0,55,96&amp;vtp=1&amp;bt=1&amp;bbb=1"/>
              <p:cNvSpPr/>
              <p:nvPr/>
            </p:nvSpPr>
            <p:spPr>
              <a:xfrm>
                <a:off x="502920" y="2703372"/>
                <a:ext cx="10570464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的值域为</a:t>
                </a:r>
                <a:r>
                  <a:rPr lang="en-US" altLang="zh-CN" sz="180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B_6_BD.87_1#d7c7c39dd?vaa=1&amp;vcp=1&amp;vop=1&amp;pid=7f7a14bff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703372"/>
                <a:ext cx="10570464" cy="525971"/>
              </a:xfrm>
              <a:prstGeom prst="rect">
                <a:avLst/>
              </a:prstGeom>
              <a:blipFill>
                <a:blip r:embed="rId3"/>
                <a:stretch>
                  <a:fillRect l="-1384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89_1#d7c7c39dd.blank?vaa=1&amp;vcp=1&amp;vop=1&amp;pid=7f7a14bff&amp;color=0,55,96&amp;vpa=15&amp;vtp=1&amp;bbb=1&amp;rh=32.4"/>
              <p:cNvSpPr/>
              <p:nvPr/>
            </p:nvSpPr>
            <p:spPr>
              <a:xfrm>
                <a:off x="3430841" y="2739885"/>
                <a:ext cx="694309" cy="4114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6161F4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,3]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89_1#d7c7c39dd.blank?vaa=1&amp;vcp=1&amp;vop=1&amp;pid=7f7a14bff&amp;color=0,55,96&amp;vpa=15&amp;vtp=1&amp;bbb=1&amp;rh=32.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0841" y="2739885"/>
                <a:ext cx="694309" cy="411480"/>
              </a:xfrm>
              <a:prstGeom prst="rect">
                <a:avLst/>
              </a:prstGeom>
              <a:blipFill>
                <a:blip r:embed="rId4"/>
                <a:stretch>
                  <a:fillRect l="-8772" r="-7895" b="-220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88_1#d7c7c39dd?vaa=1&amp;vcp=1&amp;vop=1&amp;pid=7f7a14bff&amp;color=0,55,96&amp;vtp=1&amp;bbb=1"/>
              <p:cNvSpPr/>
              <p:nvPr/>
            </p:nvSpPr>
            <p:spPr>
              <a:xfrm>
                <a:off x="502920" y="3229851"/>
                <a:ext cx="10570464" cy="11100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∈[−1,1]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+2∈[1,3]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,4]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)∈[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,3]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B_6_AS.88_1#d7c7c39dd?vaa=1&amp;vcp=1&amp;vop=1&amp;pid=7f7a14bff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229851"/>
                <a:ext cx="10570464" cy="1110044"/>
              </a:xfrm>
              <a:prstGeom prst="rect">
                <a:avLst/>
              </a:prstGeom>
              <a:blipFill>
                <a:blip r:embed="rId5"/>
                <a:stretch>
                  <a:fillRect l="-1384" b="-71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91_1#69653f24a?vaa=1&amp;vcp=1&amp;vop=1&amp;pid=7f7a14bff&amp;color=0,55,96&amp;vtp=1&amp;bt=1&amp;bbb=1"/>
              <p:cNvSpPr/>
              <p:nvPr/>
            </p:nvSpPr>
            <p:spPr>
              <a:xfrm>
                <a:off x="502920" y="2746584"/>
                <a:ext cx="10570464" cy="50088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是奇函数，则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B_6_BD.91_1#69653f24a?vaa=1&amp;vcp=1&amp;vop=1&amp;pid=7f7a14bff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746584"/>
                <a:ext cx="10570464" cy="500888"/>
              </a:xfrm>
              <a:prstGeom prst="rect">
                <a:avLst/>
              </a:prstGeom>
              <a:blipFill>
                <a:blip r:embed="rId3"/>
                <a:stretch>
                  <a:fillRect l="-1384" b="-158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93_1#69653f24a.blank?vaa=1&amp;vcp=1&amp;vop=1&amp;pid=7f7a14bff&amp;color=0,55,96&amp;vpa=16&amp;vtp=1&amp;bbb=1&amp;rh=34.43504"/>
              <p:cNvSpPr/>
              <p:nvPr/>
            </p:nvSpPr>
            <p:spPr>
              <a:xfrm>
                <a:off x="6737286" y="2686131"/>
                <a:ext cx="432880" cy="43732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6161F4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93_1#69653f24a.blank?vaa=1&amp;vcp=1&amp;vop=1&amp;pid=7f7a14bff&amp;color=0,55,96&amp;vpa=16&amp;vtp=1&amp;bbb=1&amp;rh=34.43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7286" y="2686131"/>
                <a:ext cx="432880" cy="437325"/>
              </a:xfrm>
              <a:prstGeom prst="rect">
                <a:avLst/>
              </a:prstGeom>
              <a:blipFill>
                <a:blip r:embed="rId4"/>
                <a:stretch>
                  <a:fillRect b="-281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92_1#69653f24a?vaa=1&amp;vcp=1&amp;vop=1&amp;pid=7f7a14bff&amp;color=0,55,96&amp;vtp=1&amp;bbb=1&amp;hb=1"/>
              <p:cNvSpPr/>
              <p:nvPr/>
            </p:nvSpPr>
            <p:spPr>
              <a:xfrm>
                <a:off x="502920" y="3253758"/>
                <a:ext cx="10570464" cy="9715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为奇函数，所以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.又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B_6_AS.92_1#69653f24a?vaa=1&amp;vcp=1&amp;vop=1&amp;pid=7f7a14bff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253758"/>
                <a:ext cx="10570464" cy="971550"/>
              </a:xfrm>
              <a:prstGeom prst="rect">
                <a:avLst/>
              </a:prstGeom>
              <a:blipFill>
                <a:blip r:embed="rId5"/>
                <a:stretch>
                  <a:fillRect l="-1384" b="-817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95_1#85c283f6e?vaa=1&amp;vcp=1&amp;vop=1&amp;pid=7f7a14bff&amp;color=0,55,96&amp;vtp=1&amp;bt=1&amp;bbb=1&amp;hb=1"/>
              <p:cNvSpPr/>
              <p:nvPr/>
            </p:nvSpPr>
            <p:spPr>
              <a:xfrm>
                <a:off x="502920" y="1617363"/>
                <a:ext cx="10570464" cy="935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把函数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的图象向右平移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个单位，所得到的图象正好关于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y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轴对称，则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的最小正值是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B_6_BD.95_1#85c283f6e?vaa=1&amp;vcp=1&amp;vop=1&amp;pid=7f7a14bff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617363"/>
                <a:ext cx="10570464" cy="935355"/>
              </a:xfrm>
              <a:prstGeom prst="rect">
                <a:avLst/>
              </a:prstGeom>
              <a:blipFill>
                <a:blip r:embed="rId3"/>
                <a:stretch>
                  <a:fillRect l="-1384" b="-149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97_1#85c283f6e.blank?vaa=1&amp;vcp=1&amp;vop=1&amp;pid=7f7a14bff&amp;color=0,55,96&amp;vpa=17&amp;vtp=1&amp;bbb=1&amp;rh=31.96504"/>
              <p:cNvSpPr/>
              <p:nvPr/>
            </p:nvSpPr>
            <p:spPr>
              <a:xfrm>
                <a:off x="552132" y="2092532"/>
                <a:ext cx="255588" cy="40595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6161F4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97_1#85c283f6e.blank?vaa=1&amp;vcp=1&amp;vop=1&amp;pid=7f7a14bff&amp;color=0,55,96&amp;vpa=17&amp;vtp=1&amp;bbb=1&amp;rh=31.96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2132" y="2092532"/>
                <a:ext cx="255588" cy="405956"/>
              </a:xfrm>
              <a:prstGeom prst="rect">
                <a:avLst/>
              </a:prstGeom>
              <a:blipFill>
                <a:blip r:embed="rId4"/>
                <a:stretch>
                  <a:fillRect b="-134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96_1#85c283f6e?vaa=1&amp;vcp=1&amp;vop=1&amp;pid=7f7a14bff&amp;color=0,55,96&amp;vtp=1&amp;bbb=1"/>
              <p:cNvSpPr/>
              <p:nvPr/>
            </p:nvSpPr>
            <p:spPr>
              <a:xfrm>
                <a:off x="502920" y="2563005"/>
                <a:ext cx="10570464" cy="28281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将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的图象向右平移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个单位，得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的图象关于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轴对称，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)=±1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取得最小正值，是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B_6_AS.96_1#85c283f6e?vaa=1&amp;vcp=1&amp;vop=1&amp;pid=7f7a14bff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563005"/>
                <a:ext cx="10570464" cy="2828163"/>
              </a:xfrm>
              <a:prstGeom prst="rect">
                <a:avLst/>
              </a:prstGeom>
              <a:blipFill>
                <a:blip r:embed="rId5"/>
                <a:stretch>
                  <a:fillRect l="-1384" b="-301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99_1#b0a045428?vaa=1&amp;vcp=1&amp;vop=1&amp;pid=7f7a14bff&amp;color=0,55,96&amp;vtp=1&amp;bt=1&amp;bbb=1"/>
              <p:cNvSpPr/>
              <p:nvPr/>
            </p:nvSpPr>
            <p:spPr>
              <a:xfrm>
                <a:off x="502920" y="2542751"/>
                <a:ext cx="10570464" cy="46151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（其中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上的值域为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的取值范围是</a:t>
                </a:r>
                <a:r>
                  <a:rPr lang="en-US" altLang="zh-CN" sz="180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B_6_BD.99_1#b0a045428?vaa=1&amp;vcp=1&amp;vop=1&amp;pid=7f7a14bff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542751"/>
                <a:ext cx="10570464" cy="461518"/>
              </a:xfrm>
              <a:prstGeom prst="rect">
                <a:avLst/>
              </a:prstGeom>
              <a:blipFill>
                <a:blip r:embed="rId3"/>
                <a:stretch>
                  <a:fillRect l="-1384" b="-184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101_1#b0a045428.blank?vaa=1&amp;vcp=1&amp;vop=1&amp;pid=7f7a14bff&amp;color=0,55,96&amp;vpa=18&amp;vtp=1&amp;bbb=1&amp;rh=34.04"/>
              <p:cNvSpPr/>
              <p:nvPr/>
            </p:nvSpPr>
            <p:spPr>
              <a:xfrm>
                <a:off x="9707690" y="2460516"/>
                <a:ext cx="676847" cy="43230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6161F4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6161F4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101_1#b0a045428.blank?vaa=1&amp;vcp=1&amp;vop=1&amp;pid=7f7a14bff&amp;color=0,55,96&amp;vpa=18&amp;vtp=1&amp;bbb=1&amp;rh=34.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07690" y="2460516"/>
                <a:ext cx="676847" cy="432308"/>
              </a:xfrm>
              <a:prstGeom prst="rect">
                <a:avLst/>
              </a:prstGeom>
              <a:blipFill>
                <a:blip r:embed="rId4"/>
                <a:stretch>
                  <a:fillRect l="-8036" r="-8036" b="-1690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100_1#b0a045428?vaa=1&amp;vcp=1&amp;vop=1&amp;pid=7f7a14bff&amp;color=0,55,96&amp;vtp=1&amp;bbb=1"/>
              <p:cNvSpPr/>
              <p:nvPr/>
            </p:nvSpPr>
            <p:spPr>
              <a:xfrm>
                <a:off x="502920" y="3009663"/>
                <a:ext cx="10570464" cy="145300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（其中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上的值域为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B_6_AS.100_1#b0a045428?vaa=1&amp;vcp=1&amp;vop=1&amp;pid=7f7a14bff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009663"/>
                <a:ext cx="10570464" cy="1453007"/>
              </a:xfrm>
              <a:prstGeom prst="rect">
                <a:avLst/>
              </a:prstGeom>
              <a:blipFill>
                <a:blip r:embed="rId5"/>
                <a:stretch>
                  <a:fillRect l="-1384" b="-546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d5b5aee66?vcp=1&amp;pid=85a9e2ceb&amp;color=0,55,96&amp;vtp=1&amp;bt=1&amp;bbb=1"/>
          <p:cNvSpPr/>
          <p:nvPr/>
        </p:nvSpPr>
        <p:spPr>
          <a:xfrm>
            <a:off x="502920" y="79200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B组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应考能力</a:t>
            </a:r>
            <a:endParaRPr lang="en-US" altLang="zh-CN" sz="2200" dirty="0">
              <a:solidFill>
                <a:srgbClr val="003760"/>
              </a:solidFill>
            </a:endParaRPr>
          </a:p>
        </p:txBody>
      </p:sp>
      <p:pic>
        <p:nvPicPr>
          <p:cNvPr id="3" name="QC_6_BD.103_1#fd939f851?htil=1&amp;vaa=1&amp;vcp=1&amp;vop=1&amp;pid=d5b5aee66&amp;color=0,55,96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10129" y="1387252"/>
            <a:ext cx="2093976" cy="1673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103_2#fd939f851?htil=1&amp;vaa=1&amp;vcp=1&amp;vop=1&amp;pid=d5b5aee66&amp;color=0,55,96&amp;vtp=1&amp;bbb=1&amp;hs=1"/>
              <p:cNvSpPr/>
              <p:nvPr/>
            </p:nvSpPr>
            <p:spPr>
              <a:xfrm>
                <a:off x="502920" y="1286668"/>
                <a:ext cx="8348472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9.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的部分图象如图所示，则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的单调递减区间为(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C_6_BD.103_2#fd939f851?htil=1&amp;vaa=1&amp;vcp=1&amp;vop=1&amp;pid=d5b5aee66&amp;color=0,55,96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286668"/>
                <a:ext cx="8348472" cy="360680"/>
              </a:xfrm>
              <a:prstGeom prst="rect">
                <a:avLst/>
              </a:prstGeom>
              <a:blipFill>
                <a:blip r:embed="rId4"/>
                <a:stretch>
                  <a:fillRect l="-1753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6_AN.105_1#fd939f851.bracket?vaa=1&amp;vcp=1&amp;vop=1&amp;pid=d5b5aee66&amp;color=0,55,96&amp;vpa=19&amp;vtp=1"/>
          <p:cNvSpPr/>
          <p:nvPr/>
        </p:nvSpPr>
        <p:spPr>
          <a:xfrm>
            <a:off x="8076184" y="1370993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6_BD.103_3#fd939f851.choices?htil=1&amp;vaa=1&amp;vcp=1&amp;vop=1&amp;pid=d5b5aee66&amp;color=0,55,96&amp;vtp=1&amp;bbb=1&amp;hs=1"/>
              <p:cNvSpPr/>
              <p:nvPr/>
            </p:nvSpPr>
            <p:spPr>
              <a:xfrm>
                <a:off x="502920" y="1650647"/>
                <a:ext cx="8348472" cy="11098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4282186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500"/>
                  </a:lnSpc>
                  <a:tabLst>
                    <a:tab pos="4282186" algn="l"/>
                  </a:tabLst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C_6_BD.103_3#fd939f851.choices?htil=1&amp;vaa=1&amp;vcp=1&amp;vop=1&amp;pid=d5b5aee66&amp;color=0,55,96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650647"/>
                <a:ext cx="8348472" cy="1109853"/>
              </a:xfrm>
              <a:prstGeom prst="rect">
                <a:avLst/>
              </a:prstGeom>
              <a:blipFill>
                <a:blip r:embed="rId5"/>
                <a:stretch>
                  <a:fillRect l="-1753" b="-71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6_AS.104_1#fd939f851?htil=1&amp;vaa=1&amp;vcp=1&amp;vop=1&amp;pid=d5b5aee66&amp;color=0,55,96&amp;vtp=1&amp;bbb=1&amp;hb=1&amp;hs=1"/>
              <p:cNvSpPr/>
              <p:nvPr/>
            </p:nvSpPr>
            <p:spPr>
              <a:xfrm>
                <a:off x="502920" y="2762722"/>
                <a:ext cx="8348472" cy="53651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由图象可知最小正周期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=2×(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7" name="QC_6_AS.104_1#fd939f851?htil=1&amp;vaa=1&amp;vcp=1&amp;vop=1&amp;pid=d5b5aee66&amp;color=0,55,96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762722"/>
                <a:ext cx="8348472" cy="536512"/>
              </a:xfrm>
              <a:prstGeom prst="rect">
                <a:avLst/>
              </a:prstGeom>
              <a:blipFill>
                <a:blip r:embed="rId6"/>
                <a:stretch>
                  <a:fillRect l="-1753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QC_6_AS.104_1#fd939f851?htil=1&amp;vaa=1&amp;vcp=1&amp;vop=1&amp;pid=d5b5aee66&amp;color=0,55,96&amp;vtp=1&amp;bbb=1&amp;hb=1&amp;hs=1">
                <a:extLst>
                  <a:ext uri="{FF2B5EF4-FFF2-40B4-BE49-F238E27FC236}">
                    <a16:creationId xmlns:a16="http://schemas.microsoft.com/office/drawing/2014/main" id="{9E5FE57B-05B3-7812-3A70-ACC422D86EFB}"/>
                  </a:ext>
                </a:extLst>
              </p:cNvPr>
              <p:cNvSpPr/>
              <p:nvPr/>
            </p:nvSpPr>
            <p:spPr>
              <a:xfrm>
                <a:off x="502920" y="3303488"/>
                <a:ext cx="10572016" cy="21639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.又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.由图象可知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</a:t>
                </a:r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一个可能的取值为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</a:t>
                </a: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递减区间为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9" name="QC_6_AS.104_1#fd939f851?htil=1&amp;vaa=1&amp;vcp=1&amp;vop=1&amp;pid=d5b5aee66&amp;color=0,55,96&amp;vtp=1&amp;bbb=1&amp;hb=1&amp;hs=1">
                <a:extLst>
                  <a:ext uri="{FF2B5EF4-FFF2-40B4-BE49-F238E27FC236}">
                    <a16:creationId xmlns:a16="http://schemas.microsoft.com/office/drawing/2014/main" id="{9E5FE57B-05B3-7812-3A70-ACC422D86EF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303488"/>
                <a:ext cx="10572016" cy="2163953"/>
              </a:xfrm>
              <a:prstGeom prst="rect">
                <a:avLst/>
              </a:prstGeom>
              <a:blipFill>
                <a:blip r:embed="rId7"/>
                <a:stretch>
                  <a:fillRect l="-1384" b="-366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  <p:bldP spid="9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107_1#42fd2c93e?vaa=1&amp;vcp=1&amp;vop=1&amp;pid=d5b5aee66&amp;color=0,55,96&amp;vtp=1&amp;bt=1&amp;bbb=1&amp;hb=1"/>
              <p:cNvSpPr/>
              <p:nvPr/>
            </p:nvSpPr>
            <p:spPr>
              <a:xfrm>
                <a:off x="502920" y="1034085"/>
                <a:ext cx="10570464" cy="102209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10.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上是减函数，且在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上恰好取得一次最小值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的取值范围是</a:t>
                </a:r>
                <a:r>
                  <a:rPr lang="en-US" altLang="zh-CN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2950" b="0" i="0" u="sng" kern="0" spc="-99900">
                    <a:solidFill>
                      <a:srgbClr val="FF00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B_6_BD.107_1#42fd2c93e?vaa=1&amp;vcp=1&amp;vop=1&amp;pid=d5b5aee66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034085"/>
                <a:ext cx="10570464" cy="1022096"/>
              </a:xfrm>
              <a:prstGeom prst="rect">
                <a:avLst/>
              </a:prstGeom>
              <a:blipFill>
                <a:blip r:embed="rId3"/>
                <a:stretch>
                  <a:fillRect l="-1384" b="-131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109_1#42fd2c93e.blank?vaa=1&amp;vcp=1&amp;vop=1&amp;pid=d5b5aee66&amp;color=0,55,96&amp;vpa=20&amp;vtp=1&amp;bbb=1&amp;rh=34.09"/>
              <p:cNvSpPr/>
              <p:nvPr/>
            </p:nvSpPr>
            <p:spPr>
              <a:xfrm>
                <a:off x="1885633" y="1563420"/>
                <a:ext cx="660972" cy="43294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6161F4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6161F4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109_1#42fd2c93e.blank?vaa=1&amp;vcp=1&amp;vop=1&amp;pid=d5b5aee66&amp;color=0,55,96&amp;vpa=20&amp;vtp=1&amp;bbb=1&amp;rh=34.0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5633" y="1563420"/>
                <a:ext cx="660972" cy="432943"/>
              </a:xfrm>
              <a:prstGeom prst="rect">
                <a:avLst/>
              </a:prstGeom>
              <a:blipFill>
                <a:blip r:embed="rId4"/>
                <a:stretch>
                  <a:fillRect b="-42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108_1#42fd2c93e?vaa=1&amp;vcp=1&amp;vop=1&amp;pid=d5b5aee66&amp;color=0,55,96&amp;vtp=1&amp;bbb=1"/>
              <p:cNvSpPr/>
              <p:nvPr/>
            </p:nvSpPr>
            <p:spPr>
              <a:xfrm>
                <a:off x="502920" y="2061641"/>
                <a:ext cx="10570464" cy="39074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0≤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≤4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上恰好取得一次最小值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≤4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&lt;3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上是减函数，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8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据余弦函数的单调性可知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π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𝜔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π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5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π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𝜔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π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≤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B_6_AS.108_1#42fd2c93e?vaa=1&amp;vcp=1&amp;vop=1&amp;pid=d5b5aee66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061641"/>
                <a:ext cx="10570464" cy="3907409"/>
              </a:xfrm>
              <a:prstGeom prst="rect">
                <a:avLst/>
              </a:prstGeom>
              <a:blipFill>
                <a:blip r:embed="rId5"/>
                <a:stretch>
                  <a:fillRect l="-1384" b="-218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111_1#af278cc9b?vaa=1&amp;vcp=1&amp;vop=1&amp;pid=d5b5aee66&amp;color=0,55,96&amp;vtp=1&amp;bt=1&amp;bbb=1"/>
              <p:cNvSpPr/>
              <p:nvPr/>
            </p:nvSpPr>
            <p:spPr>
              <a:xfrm>
                <a:off x="502920" y="2164923"/>
                <a:ext cx="10570464" cy="5010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11.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上有且仅有2个零点，则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的取值范围为</a:t>
                </a:r>
                <a:r>
                  <a:rPr lang="en-US" altLang="zh-CN" sz="180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B_6_BD.111_1#af278cc9b?vaa=1&amp;vcp=1&amp;vop=1&amp;pid=d5b5aee66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164923"/>
                <a:ext cx="10570464" cy="501015"/>
              </a:xfrm>
              <a:prstGeom prst="rect">
                <a:avLst/>
              </a:prstGeom>
              <a:blipFill>
                <a:blip r:embed="rId3"/>
                <a:stretch>
                  <a:fillRect l="-1384" b="-170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113_1#af278cc9b.blank?vaa=1&amp;vcp=1&amp;vop=1&amp;pid=d5b5aee66&amp;color=0,55,96&amp;vpa=21&amp;vtp=1&amp;bbb=1&amp;rh=34.09"/>
              <p:cNvSpPr/>
              <p:nvPr/>
            </p:nvSpPr>
            <p:spPr>
              <a:xfrm>
                <a:off x="9310815" y="2113044"/>
                <a:ext cx="676847" cy="43294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6161F4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6161F4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113_1#af278cc9b.blank?vaa=1&amp;vcp=1&amp;vop=1&amp;pid=d5b5aee66&amp;color=0,55,96&amp;vpa=21&amp;vtp=1&amp;bbb=1&amp;rh=34.0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10815" y="2113044"/>
                <a:ext cx="676847" cy="432943"/>
              </a:xfrm>
              <a:prstGeom prst="rect">
                <a:avLst/>
              </a:prstGeom>
              <a:blipFill>
                <a:blip r:embed="rId4"/>
                <a:stretch>
                  <a:fillRect b="-281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112_1#af278cc9b?vaa=1&amp;vcp=1&amp;vop=1&amp;pid=d5b5aee66&amp;color=0,55,96&amp;vtp=1&amp;bbb=1&amp;hb=1"/>
              <p:cNvSpPr/>
              <p:nvPr/>
            </p:nvSpPr>
            <p:spPr>
              <a:xfrm>
                <a:off x="502920" y="2673241"/>
                <a:ext cx="10570464" cy="19611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0≤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要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使函数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上有且仅有2个零点，则需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的取值范围是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B_6_AS.112_1#af278cc9b?vaa=1&amp;vcp=1&amp;vop=1&amp;pid=d5b5aee66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673241"/>
                <a:ext cx="10570464" cy="1961134"/>
              </a:xfrm>
              <a:prstGeom prst="rect">
                <a:avLst/>
              </a:prstGeom>
              <a:blipFill>
                <a:blip r:embed="rId5"/>
                <a:stretch>
                  <a:fillRect l="-1384" b="-436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3141a5f1b?vcp=1&amp;pid=85a9e2ceb&amp;color=0,55,96&amp;vtp=1&amp;bt=1&amp;bbb=1"/>
          <p:cNvSpPr/>
          <p:nvPr/>
        </p:nvSpPr>
        <p:spPr>
          <a:xfrm>
            <a:off x="502920" y="79200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C组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新素养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新题型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6_BD.115_1#e410f345c?vaa=1&amp;vcp=1&amp;vop=1&amp;pid=3141a5f1b&amp;color=0,55,96&amp;vtp=1&amp;bbb=1&amp;hb=1"/>
              <p:cNvSpPr/>
              <p:nvPr/>
            </p:nvSpPr>
            <p:spPr>
              <a:xfrm>
                <a:off x="502920" y="1235357"/>
                <a:ext cx="10570464" cy="935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12.（多选）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都有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f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，满足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的实数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x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有且只有3个，则下列四个结论中，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正确的是(</a:t>
                </a:r>
                <a:r>
                  <a:rPr lang="en-US" altLang="zh-CN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C_6_BD.115_1#e410f345c?vaa=1&amp;vcp=1&amp;vop=1&amp;pid=3141a5f1b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235357"/>
                <a:ext cx="10570464" cy="935355"/>
              </a:xfrm>
              <a:prstGeom prst="rect">
                <a:avLst/>
              </a:prstGeom>
              <a:blipFill>
                <a:blip r:embed="rId3"/>
                <a:stretch>
                  <a:fillRect l="-1384" b="-150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115_2#e410f345c.choices?vaa=1&amp;vcp=1&amp;vop=1&amp;pid=3141a5f1b&amp;color=0,55,96&amp;vtp=1&amp;bbb=1"/>
              <p:cNvSpPr/>
              <p:nvPr/>
            </p:nvSpPr>
            <p:spPr>
              <a:xfrm>
                <a:off x="502920" y="2174712"/>
                <a:ext cx="10570464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393182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满足题目条件的实数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有且只有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1个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满足题目条件的实数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有且只有1个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  <a:tabLst>
                    <a:tab pos="5393182" algn="l"/>
                  </a:tabLst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6_BD.115_2#e410f345c.choices?vaa=1&amp;vcp=1&amp;vop=1&amp;pid=3141a5f1b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174712"/>
                <a:ext cx="10570464" cy="838200"/>
              </a:xfrm>
              <a:prstGeom prst="rect">
                <a:avLst/>
              </a:prstGeom>
              <a:blipFill>
                <a:blip r:embed="rId4"/>
                <a:stretch>
                  <a:fillRect l="-1384" b="-94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&amp;si=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AS.117_1#e410f345c?vaa=1&amp;vcp=1&amp;vop=1&amp;pid=3141a5f1b&amp;color=0,55,96&amp;mp=1&amp;vtp=1&amp;bt=1&amp;bbb=1"/>
              <p:cNvSpPr/>
              <p:nvPr/>
            </p:nvSpPr>
            <p:spPr>
              <a:xfrm>
                <a:off x="502920" y="895272"/>
                <a:ext cx="10570464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C_6_AS.117_1#e410f345c?vaa=1&amp;vcp=1&amp;vop=1&amp;pid=3141a5f1b&amp;color=0,55,96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895272"/>
                <a:ext cx="10570464" cy="838200"/>
              </a:xfrm>
              <a:prstGeom prst="rect">
                <a:avLst/>
              </a:prstGeom>
              <a:blipFill>
                <a:blip r:embed="rId3"/>
                <a:stretch>
                  <a:fillRect l="-1384" b="-94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6_AS.117_2#e410f345c?htil=2&amp;vaa=1&amp;vcp=1&amp;vop=1&amp;pid=3141a5f1b&amp;color=0,55,96&amp;tib=255,255,255&amp;vtp=1&amp;hs=1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82520" y="1861043"/>
            <a:ext cx="2459736" cy="1271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AS.117_3#e410f345c?htil=2&amp;vaa=1&amp;vcp=1&amp;vop=1&amp;pid=3141a5f1b&amp;color=0,55,96&amp;vtp=1&amp;bbb=1&amp;hs=1"/>
              <p:cNvSpPr/>
              <p:nvPr/>
            </p:nvSpPr>
            <p:spPr>
              <a:xfrm>
                <a:off x="502920" y="1734043"/>
                <a:ext cx="7982712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，作出函数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的图象如图所示.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AS.117_3#e410f345c?htil=2&amp;vaa=1&amp;vcp=1&amp;vop=1&amp;pid=3141a5f1b&amp;color=0,55,96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734043"/>
                <a:ext cx="7982712" cy="525971"/>
              </a:xfrm>
              <a:prstGeom prst="rect">
                <a:avLst/>
              </a:prstGeom>
              <a:blipFill>
                <a:blip r:embed="rId5"/>
                <a:stretch>
                  <a:fillRect l="-1833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117_4#e410f345c?htil=2&amp;vaa=1&amp;vcp=1&amp;vop=1&amp;pid=3141a5f1b&amp;color=0,55,96&amp;vtp=1&amp;bbb=1&amp;hb=1&amp;hs=1"/>
              <p:cNvSpPr/>
              <p:nvPr/>
            </p:nvSpPr>
            <p:spPr>
              <a:xfrm>
                <a:off x="502920" y="2270745"/>
                <a:ext cx="7982712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由于函数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上满足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的实数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有且只有3个，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上有且只有3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个零点，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C_6_AS.117_4#e410f345c?htil=2&amp;vaa=1&amp;vcp=1&amp;vop=1&amp;pid=3141a5f1b&amp;color=0,55,96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270745"/>
                <a:ext cx="7982712" cy="838200"/>
              </a:xfrm>
              <a:prstGeom prst="rect">
                <a:avLst/>
              </a:prstGeom>
              <a:blipFill>
                <a:blip r:embed="rId6"/>
                <a:stretch>
                  <a:fillRect l="-1833" b="-942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6_AS.117_4#e410f345c?htil=2&amp;vaa=1&amp;vcp=1&amp;vop=1&amp;pid=3141a5f1b&amp;color=0,55,96&amp;vtp=1&amp;bbb=1&amp;hb=1&amp;hs=1">
                <a:extLst>
                  <a:ext uri="{FF2B5EF4-FFF2-40B4-BE49-F238E27FC236}">
                    <a16:creationId xmlns:a16="http://schemas.microsoft.com/office/drawing/2014/main" id="{3D62ABB2-8CE0-B50F-0E23-B0D8DFECDD3A}"/>
                  </a:ext>
                </a:extLst>
              </p:cNvPr>
              <p:cNvSpPr/>
              <p:nvPr/>
            </p:nvSpPr>
            <p:spPr>
              <a:xfrm>
                <a:off x="503995" y="3108945"/>
                <a:ext cx="10572016" cy="2311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图象可知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，D正确；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图象知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上只有一个最小值点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，有一个或两个最大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值点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，A正确，B错误；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7" name="QC_6_AS.117_4#e410f345c?htil=2&amp;vaa=1&amp;vcp=1&amp;vop=1&amp;pid=3141a5f1b&amp;color=0,55,96&amp;vtp=1&amp;bbb=1&amp;hb=1&amp;hs=1">
                <a:extLst>
                  <a:ext uri="{FF2B5EF4-FFF2-40B4-BE49-F238E27FC236}">
                    <a16:creationId xmlns:a16="http://schemas.microsoft.com/office/drawing/2014/main" id="{3D62ABB2-8CE0-B50F-0E23-B0D8DFECDD3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995" y="3108945"/>
                <a:ext cx="10572016" cy="2311400"/>
              </a:xfrm>
              <a:prstGeom prst="rect">
                <a:avLst/>
              </a:prstGeom>
              <a:blipFill>
                <a:blip r:embed="rId7"/>
                <a:stretch>
                  <a:fillRect l="-1384" b="-34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7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9923884df.fixed?vcp=1&amp;pid=3421104ac&amp;color=0,55,96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3_BD#9923884df.fixed?vcp=1&amp;pid=3421104ac&amp;color=61,88,159&amp;vtp=1&amp;bbb=1"/>
          <p:cNvSpPr/>
          <p:nvPr/>
        </p:nvSpPr>
        <p:spPr>
          <a:xfrm>
            <a:off x="694944" y="2697480"/>
            <a:ext cx="2587752" cy="11887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7.3.3</a:t>
            </a:r>
            <a:endParaRPr lang="en-US" altLang="zh-CN" sz="5400" dirty="0"/>
          </a:p>
        </p:txBody>
      </p:sp>
      <p:sp>
        <p:nvSpPr>
          <p:cNvPr id="4" name="C_3_BD#9923884df.fixed?vcp=1&amp;pid=3421104ac&amp;color=61,88,159&amp;vtp=1&amp;bbb=1"/>
          <p:cNvSpPr/>
          <p:nvPr/>
        </p:nvSpPr>
        <p:spPr>
          <a:xfrm>
            <a:off x="4032504" y="2340864"/>
            <a:ext cx="8046720" cy="1911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余弦函数的性质与图象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AS.117_4#e410f345c?htil=2&amp;vaa=1&amp;vcp=1&amp;vop=1&amp;pid=3141a5f1b&amp;color=0,55,96&amp;vtp=1&amp;bbb=1&amp;hb=1&amp;hs=1">
                <a:extLst>
                  <a:ext uri="{FF2B5EF4-FFF2-40B4-BE49-F238E27FC236}">
                    <a16:creationId xmlns:a16="http://schemas.microsoft.com/office/drawing/2014/main" id="{E991D09A-57FD-44BE-AE76-5E8E56835F2E}"/>
                  </a:ext>
                </a:extLst>
              </p:cNvPr>
              <p:cNvSpPr/>
              <p:nvPr/>
            </p:nvSpPr>
            <p:spPr>
              <a:xfrm>
                <a:off x="503995" y="2776348"/>
                <a:ext cx="10572016" cy="92329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则函数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上单调递增，C正确．故选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ACD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6_AS.117_4#e410f345c?htil=2&amp;vaa=1&amp;vcp=1&amp;vop=1&amp;pid=3141a5f1b&amp;color=0,55,96&amp;vtp=1&amp;bbb=1&amp;hb=1&amp;hs=1">
                <a:extLst>
                  <a:ext uri="{FF2B5EF4-FFF2-40B4-BE49-F238E27FC236}">
                    <a16:creationId xmlns:a16="http://schemas.microsoft.com/office/drawing/2014/main" id="{E991D09A-57FD-44BE-AE76-5E8E56835F2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995" y="2776348"/>
                <a:ext cx="10572016" cy="923290"/>
              </a:xfrm>
              <a:prstGeom prst="rect">
                <a:avLst/>
              </a:prstGeom>
              <a:blipFill>
                <a:blip r:embed="rId2"/>
                <a:stretch>
                  <a:fillRect l="-1384" b="-855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18_1#e410f345c?vaa=1&amp;vcp=1&amp;vop=1&amp;pid=3141a5f1b&amp;color=0,55,96&amp;vtp=1&amp;bbb=1">
            <a:extLst>
              <a:ext uri="{FF2B5EF4-FFF2-40B4-BE49-F238E27FC236}">
                <a16:creationId xmlns:a16="http://schemas.microsoft.com/office/drawing/2014/main" id="{C2123A35-C245-79DC-A035-665F99497096}"/>
              </a:ext>
            </a:extLst>
          </p:cNvPr>
          <p:cNvSpPr/>
          <p:nvPr/>
        </p:nvSpPr>
        <p:spPr>
          <a:xfrm>
            <a:off x="502920" y="3710213"/>
            <a:ext cx="10570464" cy="4083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ACD</a:t>
            </a:r>
            <a:endParaRPr lang="en-US" altLang="zh-CN" sz="2000" dirty="0"/>
          </a:p>
        </p:txBody>
      </p:sp>
    </p:spTree>
    <p:extLst>
      <p:ext uri="{BB962C8B-B14F-4D97-AF65-F5344CB8AC3E}">
        <p14:creationId xmlns:p14="http://schemas.microsoft.com/office/powerpoint/2010/main" val="334692554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&amp;si=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119_1#5dec62c65?vaa=1&amp;vcp=1&amp;vop=1&amp;pid=3141a5f1b&amp;color=0,55,96&amp;vtp=1&amp;bt=1&amp;bbb=1&amp;hb=1"/>
              <p:cNvSpPr/>
              <p:nvPr/>
            </p:nvSpPr>
            <p:spPr>
              <a:xfrm>
                <a:off x="502920" y="995889"/>
                <a:ext cx="10570464" cy="67894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13.（多选）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[浙江温州中学2024高一段考]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&gt;0,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&gt;0,0&lt;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</a:p>
              <a:p>
                <a:pPr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处取得最小值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，与此最小值点相邻的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的一个零点为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则(</a:t>
                </a:r>
                <a:r>
                  <a:rPr lang="en-US" altLang="zh-CN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119_1#5dec62c65?vaa=1&amp;vcp=1&amp;vop=1&amp;pid=3141a5f1b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995889"/>
                <a:ext cx="10570464" cy="678942"/>
              </a:xfrm>
              <a:prstGeom prst="rect">
                <a:avLst/>
              </a:prstGeom>
              <a:blipFill>
                <a:blip r:embed="rId3"/>
                <a:stretch>
                  <a:fillRect l="-1384" t="-8929" b="-116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21_1#5dec62c65.bracket?vaa=1&amp;vcp=1&amp;vop=1&amp;pid=3141a5f1b&amp;color=0,55,96&amp;vpa=23&amp;vtp=1&amp;bbb=1"/>
          <p:cNvSpPr/>
          <p:nvPr/>
        </p:nvSpPr>
        <p:spPr>
          <a:xfrm>
            <a:off x="7676706" y="1449533"/>
            <a:ext cx="53816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119_2#5dec62c65.choices?vaa=1&amp;vcp=1&amp;vop=1&amp;pid=3141a5f1b&amp;color=0,55,96&amp;vtp=1&amp;bbb=1"/>
              <p:cNvSpPr/>
              <p:nvPr/>
            </p:nvSpPr>
            <p:spPr>
              <a:xfrm>
                <a:off x="502920" y="1678768"/>
                <a:ext cx="10570464" cy="9264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800"/>
                  </a:lnSpc>
                  <a:tabLst>
                    <a:tab pos="5393182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700"/>
                  </a:lnSpc>
                  <a:tabLst>
                    <a:tab pos="5393182" algn="l"/>
                  </a:tabLst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y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f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x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是奇函数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C_6_BD.119_2#5dec62c65.choices?vaa=1&amp;vcp=1&amp;vop=1&amp;pid=3141a5f1b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678768"/>
                <a:ext cx="10570464" cy="926465"/>
              </a:xfrm>
              <a:prstGeom prst="rect">
                <a:avLst/>
              </a:prstGeom>
              <a:blipFill>
                <a:blip r:embed="rId4"/>
                <a:stretch>
                  <a:fillRect l="-1384" b="-92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120_1#5dec62c65?vaa=1&amp;vcp=1&amp;vop=1&amp;pid=3141a5f1b&amp;color=0,55,96&amp;vtp=1&amp;bbb=1&amp;hb=1"/>
              <p:cNvSpPr/>
              <p:nvPr/>
            </p:nvSpPr>
            <p:spPr>
              <a:xfrm>
                <a:off x="502920" y="2605868"/>
                <a:ext cx="10570464" cy="334499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由最小值为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最小正周期为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处取得最小值，且与此最小值点相邻的一个零点为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，可得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.又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，又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，故A正确，B错误；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[2(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]=2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为奇函数，可知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为奇函数，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C正确；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的单调递减区间，所以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</a:t>
                </a:r>
              </a:p>
              <a:p>
                <a:pPr latinLnBrk="1">
                  <a:lnSpc>
                    <a:spcPts val="2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单调递减区间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，故D错误.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120_1#5dec62c65?vaa=1&amp;vcp=1&amp;vop=1&amp;pid=3141a5f1b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605868"/>
                <a:ext cx="10570464" cy="3344990"/>
              </a:xfrm>
              <a:prstGeom prst="rect">
                <a:avLst/>
              </a:prstGeom>
              <a:blipFill>
                <a:blip r:embed="rId5"/>
                <a:stretch>
                  <a:fillRect l="-1384" t="-1275" r="-807" b="-41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&amp;si=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123_1#d65dbfe07?vaa=1&amp;vcp=1&amp;vop=1&amp;pid=3141a5f1b&amp;color=0,55,96&amp;vtp=1&amp;bt=1&amp;bbb=1"/>
              <p:cNvSpPr/>
              <p:nvPr/>
            </p:nvSpPr>
            <p:spPr>
              <a:xfrm>
                <a:off x="502920" y="2091644"/>
                <a:ext cx="10570464" cy="1611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14.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[江苏徐州2025高一月考]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写出一个同时满足下列三个性质的函数：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________________________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为偶函数；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的图象关于点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中心对称；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③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上的最大值为3.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B_6_BD.123_1#d65dbfe07?vaa=1&amp;vcp=1&amp;vop=1&amp;pid=3141a5f1b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091644"/>
                <a:ext cx="10570464" cy="1611440"/>
              </a:xfrm>
              <a:prstGeom prst="rect">
                <a:avLst/>
              </a:prstGeom>
              <a:blipFill>
                <a:blip r:embed="rId3"/>
                <a:stretch>
                  <a:fillRect l="-1384" r="-1038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125_1#d65dbfe07.blank?vaa=1&amp;vcp=1&amp;vop=1&amp;pid=3141a5f1b&amp;color=0,55,96&amp;vpa=24&amp;vtp=1&amp;bbb=1&amp;rh=31.99"/>
              <p:cNvSpPr/>
              <p:nvPr/>
            </p:nvSpPr>
            <p:spPr>
              <a:xfrm>
                <a:off x="8203184" y="2007189"/>
                <a:ext cx="2742883" cy="40627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6161F4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6161F4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（答案不唯一）</a:t>
                </a:r>
                <a:endParaRPr lang="en-US" altLang="zh-CN" sz="100" dirty="0">
                  <a:solidFill>
                    <a:srgbClr val="6161F4"/>
                  </a:solidFill>
                </a:endParaRPr>
              </a:p>
            </p:txBody>
          </p:sp>
        </mc:Choice>
        <mc:Fallback xmlns="">
          <p:sp>
            <p:nvSpPr>
              <p:cNvPr id="3" name="QB_6_AN.125_1#d65dbfe07.blank?vaa=1&amp;vcp=1&amp;vop=1&amp;pid=3141a5f1b&amp;color=0,55,96&amp;vpa=24&amp;vtp=1&amp;bbb=1&amp;rh=31.9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03184" y="2007189"/>
                <a:ext cx="2742883" cy="406273"/>
              </a:xfrm>
              <a:prstGeom prst="rect">
                <a:avLst/>
              </a:prstGeom>
              <a:blipFill>
                <a:blip r:embed="rId4"/>
                <a:stretch>
                  <a:fillRect l="-222" t="-10448" r="-2444" b="-2238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124_1#d65dbfe07?vaa=1&amp;vcp=1&amp;vop=1&amp;pid=3141a5f1b&amp;color=0,55,96&amp;vtp=1&amp;bbb=1&amp;hb=1"/>
              <p:cNvSpPr/>
              <p:nvPr/>
            </p:nvSpPr>
            <p:spPr>
              <a:xfrm>
                <a:off x="502920" y="3697941"/>
                <a:ext cx="10570464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由题意，函数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为偶函数，所以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的图象关于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轴对称，又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的图象关于点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中心对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称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，且在</a:t>
                </a:r>
                <a14:m>
                  <m:oMath xmlns:m="http://schemas.openxmlformats.org/officeDocument/2006/math"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上的最大值为3，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所以可以取三角函数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（答案不唯一）.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B_6_AS.124_1#d65dbfe07?vaa=1&amp;vcp=1&amp;vop=1&amp;pid=3141a5f1b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697941"/>
                <a:ext cx="10570464" cy="1257300"/>
              </a:xfrm>
              <a:prstGeom prst="rect">
                <a:avLst/>
              </a:prstGeom>
              <a:blipFill>
                <a:blip r:embed="rId5"/>
                <a:stretch>
                  <a:fillRect l="-1384" b="-63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974259de9?lid=e34909b30&amp;cid=e34909b30&amp;vtp=1&amp;bt=1&amp;bbb=1">
            <a:hlinkClick r:id="rId3" action="ppaction://hlinksldjump"/>
          </p:cNvPr>
          <p:cNvSpPr/>
          <p:nvPr/>
        </p:nvSpPr>
        <p:spPr>
          <a:xfrm>
            <a:off x="6803136" y="1947672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知识点1</a:t>
            </a:r>
            <a:r>
              <a:rPr lang="en-US" altLang="zh-CN" sz="20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余弦函数的图象</a:t>
            </a:r>
            <a:endParaRPr lang="en-US" altLang="zh-CN" sz="2000" dirty="0"/>
          </a:p>
        </p:txBody>
      </p:sp>
      <p:sp>
        <p:nvSpPr>
          <p:cNvPr id="3" name="C_1#目录1:974259de9?lid=1908b4efc&amp;cid=1908b4efc&amp;vtp=1&amp;bbb=1">
            <a:hlinkClick r:id="rId3" action="ppaction://hlinksldjump"/>
          </p:cNvPr>
          <p:cNvSpPr/>
          <p:nvPr/>
        </p:nvSpPr>
        <p:spPr>
          <a:xfrm>
            <a:off x="6803136" y="2265426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知识点2</a:t>
            </a:r>
            <a:r>
              <a:rPr lang="en-US" altLang="zh-CN" sz="20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余弦函数及余弦型函数的性质</a:t>
            </a:r>
            <a:endParaRPr lang="en-US" altLang="zh-CN" sz="2000" dirty="0"/>
          </a:p>
        </p:txBody>
      </p:sp>
      <p:sp>
        <p:nvSpPr>
          <p:cNvPr id="4" name="C_1#目录1:974259de9?lid=3a4979196&amp;cid=3a4979196&amp;vtp=1&amp;bbb=1">
            <a:hlinkClick r:id="rId4" action="ppaction://hlinksldjump"/>
          </p:cNvPr>
          <p:cNvSpPr/>
          <p:nvPr/>
        </p:nvSpPr>
        <p:spPr>
          <a:xfrm>
            <a:off x="6803136" y="3737102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题型1</a:t>
            </a:r>
            <a:r>
              <a:rPr lang="en-US" altLang="zh-CN" sz="20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求与余弦函数有关的定义域</a:t>
            </a:r>
            <a:endParaRPr lang="en-US" altLang="zh-CN" sz="2000" dirty="0"/>
          </a:p>
        </p:txBody>
      </p:sp>
      <p:sp>
        <p:nvSpPr>
          <p:cNvPr id="5" name="C_1#目录1:974259de9?lid=56e938084&amp;cid=56e938084&amp;vtp=1&amp;bbb=1">
            <a:hlinkClick r:id="rId5" action="ppaction://hlinksldjump"/>
          </p:cNvPr>
          <p:cNvSpPr/>
          <p:nvPr/>
        </p:nvSpPr>
        <p:spPr>
          <a:xfrm>
            <a:off x="6803136" y="4064000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题型2</a:t>
            </a:r>
            <a:r>
              <a:rPr lang="en-US" altLang="zh-CN" sz="20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余弦型函数的图象</a:t>
            </a:r>
            <a:endParaRPr lang="en-US" altLang="zh-CN" sz="2000" dirty="0"/>
          </a:p>
        </p:txBody>
      </p:sp>
      <p:sp>
        <p:nvSpPr>
          <p:cNvPr id="6" name="C_1#目录1:974259de9?lid=b494850d7&amp;cid=b494850d7&amp;vtp=1&amp;bbb=1">
            <a:hlinkClick r:id="rId6" action="ppaction://hlinksldjump"/>
          </p:cNvPr>
          <p:cNvSpPr/>
          <p:nvPr/>
        </p:nvSpPr>
        <p:spPr>
          <a:xfrm>
            <a:off x="6803136" y="4381754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题型3</a:t>
            </a:r>
            <a:r>
              <a:rPr lang="en-US" altLang="zh-CN" sz="20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余弦型函数的性质</a:t>
            </a:r>
            <a:endParaRPr lang="en-US" altLang="zh-CN" sz="2000" dirty="0"/>
          </a:p>
        </p:txBody>
      </p:sp>
      <p:sp>
        <p:nvSpPr>
          <p:cNvPr id="7" name="C_1#目录1:974259de9?lid=aa67b17a0&amp;cid=aa67b17a0&amp;vtp=1&amp;bbb=1">
            <a:hlinkClick r:id="rId7" action="ppaction://hlinksldjump"/>
          </p:cNvPr>
          <p:cNvSpPr/>
          <p:nvPr/>
        </p:nvSpPr>
        <p:spPr>
          <a:xfrm>
            <a:off x="6803136" y="4708652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题型4</a:t>
            </a:r>
            <a:r>
              <a:rPr lang="en-US" altLang="zh-CN" sz="20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余弦型函数性质的综合应用</a:t>
            </a:r>
            <a:endParaRPr lang="en-US" altLang="zh-CN" sz="2000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974259de9?vcp=1&amp;pid=9923884df&amp;color=0,55,96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795528"/>
            <a:ext cx="566928" cy="694944"/>
          </a:xfrm>
          <a:prstGeom prst="rect">
            <a:avLst/>
          </a:prstGeom>
        </p:spPr>
      </p:pic>
      <p:sp>
        <p:nvSpPr>
          <p:cNvPr id="3" name="C_4_BD#974259de9?vcp=1&amp;pid=9923884df&amp;color=61,88,159&amp;vtp=1&amp;bbb=1"/>
          <p:cNvSpPr/>
          <p:nvPr/>
        </p:nvSpPr>
        <p:spPr>
          <a:xfrm>
            <a:off x="1216152" y="914400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知识绘</a:t>
            </a:r>
            <a:endParaRPr lang="en-US" altLang="zh-CN" sz="2400" dirty="0"/>
          </a:p>
        </p:txBody>
      </p:sp>
      <p:sp>
        <p:nvSpPr>
          <p:cNvPr id="4" name="C_5_BD#e34909b30?vcp=1&amp;pid=974259de9&amp;color=97,97,244&amp;vtp=1&amp;bbb=1"/>
          <p:cNvSpPr/>
          <p:nvPr/>
        </p:nvSpPr>
        <p:spPr>
          <a:xfrm>
            <a:off x="502920" y="1490472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知识点1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余弦函数的图象</a:t>
            </a:r>
            <a:endParaRPr lang="en-US" altLang="zh-CN" sz="2000" dirty="0"/>
          </a:p>
        </p:txBody>
      </p:sp>
      <p:sp>
        <p:nvSpPr>
          <p:cNvPr id="5" name="C_5_BD#1908b4efc?vcp=1&amp;pid=974259de9&amp;color=97,97,244&amp;vtp=1&amp;bbb=1"/>
          <p:cNvSpPr/>
          <p:nvPr/>
        </p:nvSpPr>
        <p:spPr>
          <a:xfrm>
            <a:off x="502920" y="1947672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知识点2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余弦函数及余弦型函数的性质</a:t>
            </a:r>
            <a:endParaRPr lang="en-US" altLang="zh-CN" sz="2000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140fc707e?vcp=1&amp;pid=9923884df&amp;color=0,55,96&amp;mp=1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792000"/>
            <a:ext cx="512064" cy="548640"/>
          </a:xfrm>
          <a:prstGeom prst="rect">
            <a:avLst/>
          </a:prstGeom>
        </p:spPr>
      </p:pic>
      <p:sp>
        <p:nvSpPr>
          <p:cNvPr id="3" name="C_4_BD#140fc707e?vcp=1&amp;pid=9923884df&amp;color=61,88,159&amp;mp=1&amp;vtp=1&amp;bbb=1"/>
          <p:cNvSpPr/>
          <p:nvPr/>
        </p:nvSpPr>
        <p:spPr>
          <a:xfrm>
            <a:off x="1188720" y="810288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题型诀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p:sp>
        <p:nvSpPr>
          <p:cNvPr id="4" name="C_5_BD#3a4979196?vcp=1&amp;pid=140fc707e&amp;color=97,97,244&amp;vtp=1&amp;bbb=1"/>
          <p:cNvSpPr/>
          <p:nvPr/>
        </p:nvSpPr>
        <p:spPr>
          <a:xfrm>
            <a:off x="502920" y="1342672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题型1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求与余弦函数有关的定义域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6_BD.1_1#b96be85c1?vaa=1&amp;vcp=1&amp;vop=1&amp;pid=3a4979196&amp;color=0,55,96&amp;vtp=1&amp;bbb=1"/>
              <p:cNvSpPr/>
              <p:nvPr/>
            </p:nvSpPr>
            <p:spPr>
              <a:xfrm>
                <a:off x="502920" y="1730022"/>
                <a:ext cx="10570464" cy="5680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的定义域是</a:t>
                </a:r>
                <a:r>
                  <a:rPr lang="en-US" altLang="zh-CN" sz="180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2950" b="0" i="0" u="sng" kern="0" spc="-99900">
                    <a:solidFill>
                      <a:srgbClr val="FF00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_____________________________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B_6_BD.1_1#b96be85c1?vaa=1&amp;vcp=1&amp;vop=1&amp;pid=3a4979196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730022"/>
                <a:ext cx="10570464" cy="568071"/>
              </a:xfrm>
              <a:prstGeom prst="rect">
                <a:avLst/>
              </a:prstGeom>
              <a:blipFill>
                <a:blip r:embed="rId4"/>
                <a:stretch>
                  <a:fillRect b="-236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B_6_AN.4_1#b96be85c1.blank?vaa=1&amp;vcp=1&amp;vop=1&amp;pid=3a4979196&amp;color=0,55,96&amp;vpa=1&amp;vtp=1&amp;bbb=1&amp;rh=34.06504"/>
              <p:cNvSpPr/>
              <p:nvPr/>
            </p:nvSpPr>
            <p:spPr>
              <a:xfrm>
                <a:off x="4650105" y="1801141"/>
                <a:ext cx="3380042" cy="43262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6161F4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6161F4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](</m:t>
                    </m:r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2000" b="1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6" name="QB_6_AN.4_1#b96be85c1.blank?vaa=1&amp;vcp=1&amp;vop=1&amp;pid=3a4979196&amp;color=0,55,96&amp;vpa=1&amp;vtp=1&amp;bbb=1&amp;rh=34.06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0105" y="1801141"/>
                <a:ext cx="3380042" cy="432626"/>
              </a:xfrm>
              <a:prstGeom prst="rect">
                <a:avLst/>
              </a:prstGeom>
              <a:blipFill>
                <a:blip r:embed="rId5"/>
                <a:stretch>
                  <a:fillRect l="-1805" r="-1625" b="-1690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B_6_EX.2_1#b96be85c1?vaa=1&amp;vcp=1&amp;vop=1&amp;pid=3a4979196&amp;color=0,55,96&amp;vtp=1&amp;bbb=1"/>
              <p:cNvSpPr/>
              <p:nvPr/>
            </p:nvSpPr>
            <p:spPr>
              <a:xfrm>
                <a:off x="502920" y="2300569"/>
                <a:ext cx="10570464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【思路分析】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根据题意得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，解此不等式即可得出所求函数的定义域.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7" name="QB_6_EX.2_1#b96be85c1?vaa=1&amp;vcp=1&amp;vop=1&amp;pid=3a4979196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300569"/>
                <a:ext cx="10570464" cy="525463"/>
              </a:xfrm>
              <a:prstGeom prst="rect">
                <a:avLst/>
              </a:prstGeom>
              <a:blipFill>
                <a:blip r:embed="rId6"/>
                <a:stretch>
                  <a:fillRect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QB_6_AS.3_1#b96be85c1?vaa=1&amp;vcp=1&amp;vop=1&amp;pid=3a4979196&amp;color=0,55,96&amp;vtp=1&amp;bbb=1"/>
              <p:cNvSpPr/>
              <p:nvPr/>
            </p:nvSpPr>
            <p:spPr>
              <a:xfrm>
                <a:off x="502920" y="2826794"/>
                <a:ext cx="10570464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+1≥0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8" name="QB_6_AS.3_1#b96be85c1?vaa=1&amp;vcp=1&amp;vop=1&amp;pid=3a4979196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826794"/>
                <a:ext cx="10570464" cy="525971"/>
              </a:xfrm>
              <a:prstGeom prst="rect">
                <a:avLst/>
              </a:prstGeom>
              <a:blipFill>
                <a:blip r:embed="rId7"/>
                <a:stretch>
                  <a:fillRect l="-1384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P_6_BD#23d306d3b?vcp=1&amp;pid=3a4979196&amp;color=0,55,96&amp;vtp=1&amp;bbb=1"/>
              <p:cNvSpPr/>
              <p:nvPr/>
            </p:nvSpPr>
            <p:spPr>
              <a:xfrm>
                <a:off x="502920" y="3363496"/>
                <a:ext cx="10570464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（1）利用三角函数的周期性，求出一个周期内符合要求的自变量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的范围；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2）在上述自变量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的范围两边同时加上周期即可.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10" name="P_6_BD#23d306d3b?vcp=1&amp;pid=3a4979196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363496"/>
                <a:ext cx="10570464" cy="773240"/>
              </a:xfrm>
              <a:prstGeom prst="rect">
                <a:avLst/>
              </a:prstGeom>
              <a:blipFill>
                <a:blip r:embed="rId8"/>
                <a:stretch>
                  <a:fillRect l="-1384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  <p:bldP spid="8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6_1#2454cb329?vaa=1&amp;vcp=1&amp;vop=1&amp;pid=3a4979196&amp;color=0,55,96&amp;vtp=1&amp;bt=1&amp;bbb=1"/>
              <p:cNvSpPr/>
              <p:nvPr/>
            </p:nvSpPr>
            <p:spPr>
              <a:xfrm>
                <a:off x="502920" y="1985918"/>
                <a:ext cx="10570464" cy="6062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1-1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ad>
                              <m:radPr>
                                <m:degHide m:val="on"/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e>
                            </m:rad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的定义域为(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6_1#2454cb329?vaa=1&amp;vcp=1&amp;vop=1&amp;pid=3a4979196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985918"/>
                <a:ext cx="10570464" cy="606298"/>
              </a:xfrm>
              <a:prstGeom prst="rect">
                <a:avLst/>
              </a:prstGeom>
              <a:blipFill>
                <a:blip r:embed="rId3"/>
                <a:stretch>
                  <a:fillRect l="-1384" b="-70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8_1#2454cb329.bracket?vaa=1&amp;vcp=1&amp;vop=1&amp;pid=3a4979196&amp;color=0,55,96&amp;vpa=2&amp;vtp=1"/>
          <p:cNvSpPr/>
          <p:nvPr/>
        </p:nvSpPr>
        <p:spPr>
          <a:xfrm>
            <a:off x="4266819" y="2223788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6_2#2454cb329.choices?vaa=1&amp;vcp=1&amp;vop=1&amp;pid=3a4979196&amp;color=0,55,96&amp;vtp=1&amp;bbb=1"/>
              <p:cNvSpPr/>
              <p:nvPr/>
            </p:nvSpPr>
            <p:spPr>
              <a:xfrm>
                <a:off x="502920" y="2592342"/>
                <a:ext cx="10570464" cy="105029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400"/>
                  </a:lnSpc>
                  <a:tabLst>
                    <a:tab pos="5393182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200"/>
                  </a:lnSpc>
                  <a:tabLst>
                    <a:tab pos="5393182" algn="l"/>
                  </a:tabLst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6_2#2454cb329.choices?vaa=1&amp;vcp=1&amp;vop=1&amp;pid=3a4979196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592342"/>
                <a:ext cx="10570464" cy="1050290"/>
              </a:xfrm>
              <a:prstGeom prst="rect">
                <a:avLst/>
              </a:prstGeom>
              <a:blipFill>
                <a:blip r:embed="rId4"/>
                <a:stretch>
                  <a:fillRect l="-1384" b="-751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7_1#2454cb329?vaa=1&amp;vcp=1&amp;vop=1&amp;pid=3a4979196&amp;color=0,55,96&amp;vtp=1&amp;bbb=1"/>
              <p:cNvSpPr/>
              <p:nvPr/>
            </p:nvSpPr>
            <p:spPr>
              <a:xfrm>
                <a:off x="502920" y="3645616"/>
                <a:ext cx="10570464" cy="1319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7_1#2454cb329?vaa=1&amp;vcp=1&amp;vop=1&amp;pid=3a4979196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645616"/>
                <a:ext cx="10570464" cy="1319340"/>
              </a:xfrm>
              <a:prstGeom prst="rect">
                <a:avLst/>
              </a:prstGeom>
              <a:blipFill>
                <a:blip r:embed="rId5"/>
                <a:stretch>
                  <a:fillRect l="-1384" b="-111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10_1#553dcacf9?vaa=1&amp;vcp=1&amp;vop=1&amp;pid=3a4979196&amp;color=0,55,96&amp;vtp=1&amp;bt=1&amp;bbb=1"/>
              <p:cNvSpPr/>
              <p:nvPr/>
            </p:nvSpPr>
            <p:spPr>
              <a:xfrm>
                <a:off x="502920" y="1582819"/>
                <a:ext cx="10570464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1-2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的定义域为(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10_1#553dcacf9?vaa=1&amp;vcp=1&amp;vop=1&amp;pid=3a4979196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82819"/>
                <a:ext cx="10570464" cy="525971"/>
              </a:xfrm>
              <a:prstGeom prst="rect">
                <a:avLst/>
              </a:prstGeom>
              <a:blipFill>
                <a:blip r:embed="rId3"/>
                <a:stretch>
                  <a:fillRect l="-1384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2_1#553dcacf9.bracket?vaa=1&amp;vcp=1&amp;vop=1&amp;pid=3a4979196&amp;color=0,55,96&amp;vpa=3&amp;vtp=1"/>
          <p:cNvSpPr/>
          <p:nvPr/>
        </p:nvSpPr>
        <p:spPr>
          <a:xfrm>
            <a:off x="4660837" y="1768684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10_2#553dcacf9.choices?vaa=1&amp;vcp=1&amp;vop=1&amp;pid=3a4979196&amp;color=0,55,96&amp;vtp=1&amp;bbb=1"/>
              <p:cNvSpPr/>
              <p:nvPr/>
            </p:nvSpPr>
            <p:spPr>
              <a:xfrm>
                <a:off x="502920" y="2114886"/>
                <a:ext cx="10570464" cy="20372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)∪(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)∪(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(−∞,0)∪(3,+∞)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因此，函数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的定义域是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C_6_BD.10_2#553dcacf9.choices?vaa=1&amp;vcp=1&amp;vop=1&amp;pid=3a4979196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114886"/>
                <a:ext cx="10570464" cy="2037271"/>
              </a:xfrm>
              <a:prstGeom prst="rect">
                <a:avLst/>
              </a:prstGeom>
              <a:blipFill>
                <a:blip r:embed="rId4"/>
                <a:stretch>
                  <a:fillRect l="-1384" b="-38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11_1#553dcacf9?vaa=1&amp;vcp=1&amp;vop=1&amp;pid=3a4979196&amp;color=0,55,96&amp;vtp=1&amp;bbb=1&amp;hb=1"/>
              <p:cNvSpPr/>
              <p:nvPr/>
            </p:nvSpPr>
            <p:spPr>
              <a:xfrm>
                <a:off x="502920" y="4158443"/>
                <a:ext cx="10570464" cy="127844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6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&gt;0,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≠0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0&lt;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&lt;3,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≠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π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∈</m:t>
                            </m:r>
                            <m:r>
                              <a:rPr lang="en-US" altLang="zh-CN" sz="1800" b="1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𝐙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.所以函数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的定义域为</a:t>
                </a: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)∪(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.故选C.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11_1#553dcacf9?vaa=1&amp;vcp=1&amp;vop=1&amp;pid=3a4979196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4158443"/>
                <a:ext cx="10570464" cy="1278446"/>
              </a:xfrm>
              <a:prstGeom prst="rect">
                <a:avLst/>
              </a:prstGeom>
              <a:blipFill>
                <a:blip r:embed="rId5"/>
                <a:stretch>
                  <a:fillRect l="-1384" r="-1038" b="-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4861</Words>
  <Application>Microsoft Office PowerPoint</Application>
  <PresentationFormat>宽屏</PresentationFormat>
  <Paragraphs>350</Paragraphs>
  <Slides>42</Slides>
  <Notes>41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42</vt:i4>
      </vt:variant>
    </vt:vector>
  </HeadingPairs>
  <TitlesOfParts>
    <vt:vector size="51" baseType="lpstr">
      <vt:lpstr>Arial (正文)</vt:lpstr>
      <vt:lpstr>仿宋</vt:lpstr>
      <vt:lpstr>SimSun</vt:lpstr>
      <vt:lpstr>微软雅黑</vt:lpstr>
      <vt:lpstr>印品黑体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和标 邓</cp:lastModifiedBy>
  <cp:revision>3</cp:revision>
  <dcterms:created xsi:type="dcterms:W3CDTF">2025-09-29T09:26:57Z</dcterms:created>
  <dcterms:modified xsi:type="dcterms:W3CDTF">2025-09-29T10:56:47Z</dcterms:modified>
  <cp:category/>
  <cp:contentStatus/>
</cp:coreProperties>
</file>